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955" r:id="rId1"/>
  </p:sldMasterIdLst>
  <p:notesMasterIdLst>
    <p:notesMasterId r:id="rId32"/>
  </p:notesMasterIdLst>
  <p:sldIdLst>
    <p:sldId id="256" r:id="rId2"/>
    <p:sldId id="288" r:id="rId3"/>
    <p:sldId id="286" r:id="rId4"/>
    <p:sldId id="287" r:id="rId5"/>
    <p:sldId id="265" r:id="rId6"/>
    <p:sldId id="266" r:id="rId7"/>
    <p:sldId id="269" r:id="rId8"/>
    <p:sldId id="260" r:id="rId9"/>
    <p:sldId id="264" r:id="rId10"/>
    <p:sldId id="301" r:id="rId11"/>
    <p:sldId id="270" r:id="rId12"/>
    <p:sldId id="272" r:id="rId13"/>
    <p:sldId id="277" r:id="rId14"/>
    <p:sldId id="279" r:id="rId15"/>
    <p:sldId id="280" r:id="rId16"/>
    <p:sldId id="295" r:id="rId17"/>
    <p:sldId id="296" r:id="rId18"/>
    <p:sldId id="306" r:id="rId19"/>
    <p:sldId id="294" r:id="rId20"/>
    <p:sldId id="289" r:id="rId21"/>
    <p:sldId id="299" r:id="rId22"/>
    <p:sldId id="300" r:id="rId23"/>
    <p:sldId id="297" r:id="rId24"/>
    <p:sldId id="302" r:id="rId25"/>
    <p:sldId id="298" r:id="rId26"/>
    <p:sldId id="305" r:id="rId27"/>
    <p:sldId id="303" r:id="rId28"/>
    <p:sldId id="304" r:id="rId29"/>
    <p:sldId id="612" r:id="rId30"/>
    <p:sldId id="285" r:id="rId31"/>
  </p:sldIdLst>
  <p:sldSz cx="12192000" cy="6858000"/>
  <p:notesSz cx="6858000" cy="9144000"/>
  <p:defaultTextStyle>
    <a:defPPr lvl="0">
      <a:defRPr lang="es-E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D0485D-CDF3-4C29-A29D-766A84137C7F}" type="datetimeFigureOut">
              <a:rPr lang="es-AR" smtClean="0"/>
              <a:t>6/10/2023</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5C8412-40EF-45F7-8A0C-658C235B5C9B}" type="slidenum">
              <a:rPr lang="es-AR" smtClean="0"/>
              <a:t>‹Nº›</a:t>
            </a:fld>
            <a:endParaRPr lang="es-AR"/>
          </a:p>
        </p:txBody>
      </p:sp>
    </p:spTree>
    <p:extLst>
      <p:ext uri="{BB962C8B-B14F-4D97-AF65-F5344CB8AC3E}">
        <p14:creationId xmlns:p14="http://schemas.microsoft.com/office/powerpoint/2010/main" val="21091633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C05C8412-40EF-45F7-8A0C-658C235B5C9B}" type="slidenum">
              <a:rPr lang="es-AR" smtClean="0"/>
              <a:t>1</a:t>
            </a:fld>
            <a:endParaRPr lang="es-AR"/>
          </a:p>
        </p:txBody>
      </p:sp>
    </p:spTree>
    <p:extLst>
      <p:ext uri="{BB962C8B-B14F-4D97-AF65-F5344CB8AC3E}">
        <p14:creationId xmlns:p14="http://schemas.microsoft.com/office/powerpoint/2010/main" val="2754309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C05C8412-40EF-45F7-8A0C-658C235B5C9B}" type="slidenum">
              <a:rPr lang="es-AR" smtClean="0"/>
              <a:t>19</a:t>
            </a:fld>
            <a:endParaRPr lang="es-AR"/>
          </a:p>
        </p:txBody>
      </p:sp>
    </p:spTree>
    <p:extLst>
      <p:ext uri="{BB962C8B-B14F-4D97-AF65-F5344CB8AC3E}">
        <p14:creationId xmlns:p14="http://schemas.microsoft.com/office/powerpoint/2010/main" val="2505337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9039A769-4989-4240-9EB4-C0594554E0A6}" type="datetimeFigureOut">
              <a:rPr lang="es-AR" smtClean="0"/>
              <a:t>6/10/2023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8FA056F3-290F-4B2E-888A-BE2E9B395591}" type="slidenum">
              <a:rPr lang="es-AR" smtClean="0"/>
              <a:t>‹Nº›</a:t>
            </a:fld>
            <a:endParaRPr lang="es-AR"/>
          </a:p>
        </p:txBody>
      </p:sp>
    </p:spTree>
    <p:extLst>
      <p:ext uri="{BB962C8B-B14F-4D97-AF65-F5344CB8AC3E}">
        <p14:creationId xmlns:p14="http://schemas.microsoft.com/office/powerpoint/2010/main" val="1678807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039A769-4989-4240-9EB4-C0594554E0A6}" type="datetimeFigureOut">
              <a:rPr lang="es-AR" smtClean="0"/>
              <a:t>6/10/2023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8FA056F3-290F-4B2E-888A-BE2E9B395591}" type="slidenum">
              <a:rPr lang="es-AR" smtClean="0"/>
              <a:t>‹Nº›</a:t>
            </a:fld>
            <a:endParaRPr lang="es-AR"/>
          </a:p>
        </p:txBody>
      </p:sp>
    </p:spTree>
    <p:extLst>
      <p:ext uri="{BB962C8B-B14F-4D97-AF65-F5344CB8AC3E}">
        <p14:creationId xmlns:p14="http://schemas.microsoft.com/office/powerpoint/2010/main" val="859882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039A769-4989-4240-9EB4-C0594554E0A6}" type="datetimeFigureOut">
              <a:rPr lang="es-AR" smtClean="0"/>
              <a:t>6/10/2023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8FA056F3-290F-4B2E-888A-BE2E9B395591}" type="slidenum">
              <a:rPr lang="es-AR" smtClean="0"/>
              <a:t>‹Nº›</a:t>
            </a:fld>
            <a:endParaRPr lang="es-AR"/>
          </a:p>
        </p:txBody>
      </p:sp>
    </p:spTree>
    <p:extLst>
      <p:ext uri="{BB962C8B-B14F-4D97-AF65-F5344CB8AC3E}">
        <p14:creationId xmlns:p14="http://schemas.microsoft.com/office/powerpoint/2010/main" val="1116499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039A769-4989-4240-9EB4-C0594554E0A6}" type="datetimeFigureOut">
              <a:rPr lang="es-AR" smtClean="0"/>
              <a:t>6/10/2023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8FA056F3-290F-4B2E-888A-BE2E9B395591}" type="slidenum">
              <a:rPr lang="es-AR" smtClean="0"/>
              <a:t>‹Nº›</a:t>
            </a:fld>
            <a:endParaRPr lang="es-AR"/>
          </a:p>
        </p:txBody>
      </p:sp>
    </p:spTree>
    <p:extLst>
      <p:ext uri="{BB962C8B-B14F-4D97-AF65-F5344CB8AC3E}">
        <p14:creationId xmlns:p14="http://schemas.microsoft.com/office/powerpoint/2010/main" val="732585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039A769-4989-4240-9EB4-C0594554E0A6}" type="datetimeFigureOut">
              <a:rPr lang="es-AR" smtClean="0"/>
              <a:t>6/10/2023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8FA056F3-290F-4B2E-888A-BE2E9B395591}" type="slidenum">
              <a:rPr lang="es-AR" smtClean="0"/>
              <a:t>‹Nº›</a:t>
            </a:fld>
            <a:endParaRPr lang="es-AR"/>
          </a:p>
        </p:txBody>
      </p:sp>
    </p:spTree>
    <p:extLst>
      <p:ext uri="{BB962C8B-B14F-4D97-AF65-F5344CB8AC3E}">
        <p14:creationId xmlns:p14="http://schemas.microsoft.com/office/powerpoint/2010/main" val="1092954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039A769-4989-4240-9EB4-C0594554E0A6}" type="datetimeFigureOut">
              <a:rPr lang="es-AR" smtClean="0"/>
              <a:t>6/10/2023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8FA056F3-290F-4B2E-888A-BE2E9B395591}" type="slidenum">
              <a:rPr lang="es-AR" smtClean="0"/>
              <a:t>‹Nº›</a:t>
            </a:fld>
            <a:endParaRPr lang="es-AR"/>
          </a:p>
        </p:txBody>
      </p:sp>
    </p:spTree>
    <p:extLst>
      <p:ext uri="{BB962C8B-B14F-4D97-AF65-F5344CB8AC3E}">
        <p14:creationId xmlns:p14="http://schemas.microsoft.com/office/powerpoint/2010/main" val="3196883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039A769-4989-4240-9EB4-C0594554E0A6}" type="datetimeFigureOut">
              <a:rPr lang="es-AR" smtClean="0"/>
              <a:t>6/10/2023</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8FA056F3-290F-4B2E-888A-BE2E9B395591}" type="slidenum">
              <a:rPr lang="es-AR" smtClean="0"/>
              <a:t>‹Nº›</a:t>
            </a:fld>
            <a:endParaRPr lang="es-AR"/>
          </a:p>
        </p:txBody>
      </p:sp>
    </p:spTree>
    <p:extLst>
      <p:ext uri="{BB962C8B-B14F-4D97-AF65-F5344CB8AC3E}">
        <p14:creationId xmlns:p14="http://schemas.microsoft.com/office/powerpoint/2010/main" val="1787716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039A769-4989-4240-9EB4-C0594554E0A6}" type="datetimeFigureOut">
              <a:rPr lang="es-AR" smtClean="0"/>
              <a:t>6/10/2023</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8FA056F3-290F-4B2E-888A-BE2E9B395591}" type="slidenum">
              <a:rPr lang="es-AR" smtClean="0"/>
              <a:t>‹Nº›</a:t>
            </a:fld>
            <a:endParaRPr lang="es-AR"/>
          </a:p>
        </p:txBody>
      </p:sp>
    </p:spTree>
    <p:extLst>
      <p:ext uri="{BB962C8B-B14F-4D97-AF65-F5344CB8AC3E}">
        <p14:creationId xmlns:p14="http://schemas.microsoft.com/office/powerpoint/2010/main" val="1652952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39A769-4989-4240-9EB4-C0594554E0A6}" type="datetimeFigureOut">
              <a:rPr lang="es-AR" smtClean="0"/>
              <a:t>6/10/2023</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8FA056F3-290F-4B2E-888A-BE2E9B395591}" type="slidenum">
              <a:rPr lang="es-AR" smtClean="0"/>
              <a:t>‹Nº›</a:t>
            </a:fld>
            <a:endParaRPr lang="es-AR"/>
          </a:p>
        </p:txBody>
      </p:sp>
    </p:spTree>
    <p:extLst>
      <p:ext uri="{BB962C8B-B14F-4D97-AF65-F5344CB8AC3E}">
        <p14:creationId xmlns:p14="http://schemas.microsoft.com/office/powerpoint/2010/main" val="1845376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9039A769-4989-4240-9EB4-C0594554E0A6}" type="datetimeFigureOut">
              <a:rPr lang="es-AR" smtClean="0"/>
              <a:t>6/10/2023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8FA056F3-290F-4B2E-888A-BE2E9B395591}" type="slidenum">
              <a:rPr lang="es-AR" smtClean="0"/>
              <a:t>‹Nº›</a:t>
            </a:fld>
            <a:endParaRPr lang="es-AR"/>
          </a:p>
        </p:txBody>
      </p:sp>
    </p:spTree>
    <p:extLst>
      <p:ext uri="{BB962C8B-B14F-4D97-AF65-F5344CB8AC3E}">
        <p14:creationId xmlns:p14="http://schemas.microsoft.com/office/powerpoint/2010/main" val="3104051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9039A769-4989-4240-9EB4-C0594554E0A6}" type="datetimeFigureOut">
              <a:rPr lang="es-AR" smtClean="0"/>
              <a:t>6/10/2023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8FA056F3-290F-4B2E-888A-BE2E9B395591}" type="slidenum">
              <a:rPr lang="es-AR" smtClean="0"/>
              <a:t>‹Nº›</a:t>
            </a:fld>
            <a:endParaRPr lang="es-AR"/>
          </a:p>
        </p:txBody>
      </p:sp>
    </p:spTree>
    <p:extLst>
      <p:ext uri="{BB962C8B-B14F-4D97-AF65-F5344CB8AC3E}">
        <p14:creationId xmlns:p14="http://schemas.microsoft.com/office/powerpoint/2010/main" val="1444629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39A769-4989-4240-9EB4-C0594554E0A6}" type="datetimeFigureOut">
              <a:rPr lang="es-AR" smtClean="0"/>
              <a:t>6/10/2023</a:t>
            </a:fld>
            <a:endParaRPr lang="es-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056F3-290F-4B2E-888A-BE2E9B395591}" type="slidenum">
              <a:rPr lang="es-AR" smtClean="0"/>
              <a:t>‹Nº›</a:t>
            </a:fld>
            <a:endParaRPr lang="es-AR"/>
          </a:p>
        </p:txBody>
      </p:sp>
    </p:spTree>
    <p:extLst>
      <p:ext uri="{BB962C8B-B14F-4D97-AF65-F5344CB8AC3E}">
        <p14:creationId xmlns:p14="http://schemas.microsoft.com/office/powerpoint/2010/main" val="1043667118"/>
      </p:ext>
    </p:extLst>
  </p:cSld>
  <p:clrMap bg1="lt1" tx1="dk1" bg2="lt2" tx2="dk2" accent1="accent1" accent2="accent2" accent3="accent3" accent4="accent4" accent5="accent5" accent6="accent6" hlink="hlink" folHlink="folHlink"/>
  <p:sldLayoutIdLst>
    <p:sldLayoutId id="2147483956" r:id="rId1"/>
    <p:sldLayoutId id="2147483957" r:id="rId2"/>
    <p:sldLayoutId id="2147483958" r:id="rId3"/>
    <p:sldLayoutId id="2147483959" r:id="rId4"/>
    <p:sldLayoutId id="2147483960" r:id="rId5"/>
    <p:sldLayoutId id="2147483961" r:id="rId6"/>
    <p:sldLayoutId id="2147483962" r:id="rId7"/>
    <p:sldLayoutId id="2147483963" r:id="rId8"/>
    <p:sldLayoutId id="2147483964" r:id="rId9"/>
    <p:sldLayoutId id="2147483965" r:id="rId10"/>
    <p:sldLayoutId id="214748396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CuadroTexto 1"/>
          <p:cNvSpPr txBox="1"/>
          <p:nvPr/>
        </p:nvSpPr>
        <p:spPr>
          <a:xfrm>
            <a:off x="519305" y="2661453"/>
            <a:ext cx="5170296" cy="3416320"/>
          </a:xfrm>
          <a:prstGeom prst="rect">
            <a:avLst/>
          </a:prstGeom>
          <a:noFill/>
        </p:spPr>
        <p:txBody>
          <a:bodyPr wrap="square" rtlCol="0">
            <a:spAutoFit/>
          </a:bodyPr>
          <a:lstStyle/>
          <a:p>
            <a:pPr algn="ctr"/>
            <a:r>
              <a:rPr lang="es-AR" sz="4800" dirty="0"/>
              <a:t>LA DEFENSA DEL HONORARIO PROFESIONAL MÍNIMO</a:t>
            </a:r>
          </a:p>
          <a:p>
            <a:pPr algn="ctr"/>
            <a:r>
              <a:rPr lang="es-AR" sz="2000" dirty="0"/>
              <a:t>(Parte I)</a:t>
            </a:r>
          </a:p>
        </p:txBody>
      </p:sp>
      <p:pic>
        <p:nvPicPr>
          <p:cNvPr id="3" name="Imagen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12192000" cy="2390775"/>
          </a:xfrm>
          <a:prstGeom prst="rect">
            <a:avLst/>
          </a:prstGeom>
        </p:spPr>
      </p:pic>
      <p:sp>
        <p:nvSpPr>
          <p:cNvPr id="4" name="CuadroTexto 3"/>
          <p:cNvSpPr txBox="1"/>
          <p:nvPr/>
        </p:nvSpPr>
        <p:spPr>
          <a:xfrm>
            <a:off x="6096000" y="2703016"/>
            <a:ext cx="5170296" cy="4154984"/>
          </a:xfrm>
          <a:prstGeom prst="rect">
            <a:avLst/>
          </a:prstGeom>
          <a:noFill/>
        </p:spPr>
        <p:txBody>
          <a:bodyPr wrap="square" rtlCol="0">
            <a:spAutoFit/>
          </a:bodyPr>
          <a:lstStyle/>
          <a:p>
            <a:pPr algn="ctr"/>
            <a:r>
              <a:rPr lang="es-ES" sz="2000" b="1" dirty="0"/>
              <a:t>Artículos vinculados:</a:t>
            </a:r>
          </a:p>
          <a:p>
            <a:pPr algn="just"/>
            <a:r>
              <a:rPr lang="es-ES" sz="2000" dirty="0"/>
              <a:t>-EL ARTÍCULO 1255 DEL CCYCO. Y EL HONORARIO GENERAL MÍNIMO (ART. 22, L. 14967). ARANCEL Y DIGNIDAD </a:t>
            </a:r>
            <a:r>
              <a:rPr lang="es-AR" sz="2000" dirty="0"/>
              <a:t>PROFESIONAL – Temas de Derecho Procesal, septiembre de 2020 – ERREPAR.</a:t>
            </a:r>
            <a:endParaRPr lang="es-ES" sz="2000" dirty="0"/>
          </a:p>
          <a:p>
            <a:pPr algn="just"/>
            <a:r>
              <a:rPr lang="es-ES" sz="2000" dirty="0"/>
              <a:t>-DECLARACIÓN DE INCONSTITUCIONALIDAD DE OFICIO. A PROPÓSITO DEL FALLO “COLEGIO DE ABOGADOS DE LA</a:t>
            </a:r>
          </a:p>
          <a:p>
            <a:pPr algn="just"/>
            <a:r>
              <a:rPr lang="es-AR" sz="2000" dirty="0"/>
              <a:t>PROVINCIA DE BUENOS AIRES S/RECURSO DE INCONSTITUCIONALIDAD” Temas de Derecho Administrativo – Abril de 2022 – ERREPAR</a:t>
            </a:r>
          </a:p>
          <a:p>
            <a:pPr algn="just"/>
            <a:endParaRPr lang="es-AR" sz="2400" dirty="0"/>
          </a:p>
        </p:txBody>
      </p:sp>
    </p:spTree>
    <p:extLst>
      <p:ext uri="{BB962C8B-B14F-4D97-AF65-F5344CB8AC3E}">
        <p14:creationId xmlns:p14="http://schemas.microsoft.com/office/powerpoint/2010/main" val="241393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614997"/>
            <a:ext cx="10515600" cy="1325563"/>
          </a:xfrm>
        </p:spPr>
        <p:txBody>
          <a:bodyPr>
            <a:normAutofit/>
          </a:bodyPr>
          <a:lstStyle/>
          <a:p>
            <a:pPr algn="ctr"/>
            <a:r>
              <a:rPr lang="es-AR" b="1" dirty="0"/>
              <a:t>LEGISLADOR VS. JUECES</a:t>
            </a:r>
            <a:endParaRPr lang="es-AR" b="1" dirty="0">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1005840" y="1940560"/>
            <a:ext cx="9875520" cy="5171440"/>
          </a:xfrm>
        </p:spPr>
        <p:txBody>
          <a:bodyPr>
            <a:noAutofit/>
          </a:bodyPr>
          <a:lstStyle/>
          <a:p>
            <a:pPr marL="0" indent="0" algn="just">
              <a:buNone/>
            </a:pPr>
            <a:r>
              <a:rPr lang="es-AR" sz="2600" dirty="0"/>
              <a:t>Es claro que </a:t>
            </a:r>
            <a:r>
              <a:rPr lang="es-AR" sz="2600" b="1" dirty="0"/>
              <a:t>los magistrados </a:t>
            </a:r>
            <a:r>
              <a:rPr lang="es-AR" sz="2600" dirty="0"/>
              <a:t>bonaerenses consideraron irrazonable, inequitativo, desproporcionado e injusto que se </a:t>
            </a:r>
            <a:r>
              <a:rPr lang="es-AR" sz="2600" b="1" dirty="0"/>
              <a:t>prescinda del contenido económico </a:t>
            </a:r>
            <a:r>
              <a:rPr lang="es-AR" sz="2600" dirty="0"/>
              <a:t>del asunto al fijar el honorario</a:t>
            </a:r>
          </a:p>
          <a:p>
            <a:pPr marL="0" indent="0" algn="just">
              <a:buNone/>
            </a:pPr>
            <a:endParaRPr lang="es-AR" sz="2600" dirty="0"/>
          </a:p>
          <a:p>
            <a:pPr marL="0" indent="0" algn="ctr">
              <a:buNone/>
            </a:pPr>
            <a:r>
              <a:rPr lang="es-AR" sz="2600" dirty="0"/>
              <a:t>ARGUMENTACION, TAMBIEN DE ESO SE TRATA… </a:t>
            </a:r>
          </a:p>
          <a:p>
            <a:pPr marL="0" indent="0" algn="ctr">
              <a:buNone/>
            </a:pPr>
            <a:endParaRPr lang="es-AR" sz="2600" dirty="0"/>
          </a:p>
          <a:p>
            <a:pPr marL="0" indent="0" algn="ctr">
              <a:buNone/>
            </a:pPr>
            <a:r>
              <a:rPr lang="es-AR" sz="2600" b="1" dirty="0"/>
              <a:t>¿NECESARIA DECLARACION DE INCONSTITUCIONALIDAD?</a:t>
            </a:r>
          </a:p>
          <a:p>
            <a:pPr marL="0" indent="0" algn="ctr">
              <a:buNone/>
            </a:pPr>
            <a:endParaRPr lang="es-ES" sz="2600" dirty="0"/>
          </a:p>
        </p:txBody>
      </p:sp>
    </p:spTree>
    <p:extLst>
      <p:ext uri="{BB962C8B-B14F-4D97-AF65-F5344CB8AC3E}">
        <p14:creationId xmlns:p14="http://schemas.microsoft.com/office/powerpoint/2010/main" val="1998737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549275"/>
          </a:xfrm>
        </p:spPr>
        <p:txBody>
          <a:bodyPr>
            <a:noAutofit/>
          </a:bodyPr>
          <a:lstStyle/>
          <a:p>
            <a:pPr algn="ctr"/>
            <a:r>
              <a:rPr lang="es-AR" b="1" dirty="0">
                <a:effectLst>
                  <a:outerShdw blurRad="38100" dist="38100" dir="2700000" algn="tl">
                    <a:srgbClr val="000000">
                      <a:alpha val="43137"/>
                    </a:srgbClr>
                  </a:outerShdw>
                </a:effectLst>
              </a:rPr>
              <a:t>El Art. 1255 CCCN</a:t>
            </a:r>
          </a:p>
        </p:txBody>
      </p:sp>
      <p:sp>
        <p:nvSpPr>
          <p:cNvPr id="3" name="Marcador de contenido 2"/>
          <p:cNvSpPr>
            <a:spLocks noGrp="1"/>
          </p:cNvSpPr>
          <p:nvPr>
            <p:ph idx="1"/>
          </p:nvPr>
        </p:nvSpPr>
        <p:spPr>
          <a:xfrm>
            <a:off x="0" y="549274"/>
            <a:ext cx="12192000" cy="6308725"/>
          </a:xfrm>
        </p:spPr>
        <p:txBody>
          <a:bodyPr>
            <a:noAutofit/>
          </a:bodyPr>
          <a:lstStyle/>
          <a:p>
            <a:pPr algn="just"/>
            <a:r>
              <a:rPr lang="es-AR" sz="4000" dirty="0"/>
              <a:t>“Las leyes arancelarias no pueden cercenar la facultad de las partes de determinar el precio de las </a:t>
            </a:r>
            <a:r>
              <a:rPr lang="es-AR" sz="3600" dirty="0"/>
              <a:t>obras</a:t>
            </a:r>
            <a:r>
              <a:rPr lang="es-AR" sz="4000" dirty="0"/>
              <a:t> o de los servicios. Cuando </a:t>
            </a:r>
            <a:r>
              <a:rPr lang="es-AR" sz="4000" u="sng" dirty="0"/>
              <a:t>dicho precio debe ser establecido judicialmente</a:t>
            </a:r>
            <a:r>
              <a:rPr lang="es-AR" sz="4000" dirty="0"/>
              <a:t> sobre la base de la aplicación de dichas leyes, su determinación debe adecuarse a la labor cumplida por el prestador. Si la aplicación estricta de los aranceles locales conduce a una evidente e injustificada desproporción entre la retribución resultante </a:t>
            </a:r>
            <a:r>
              <a:rPr lang="es-AR" sz="4000" u="sng" dirty="0"/>
              <a:t>y la importancia de la labor cumplida, el juez puede fijar</a:t>
            </a:r>
            <a:r>
              <a:rPr lang="es-AR" sz="4000" dirty="0"/>
              <a:t> equitativamente la retribución” (Art. 1255, </a:t>
            </a:r>
            <a:r>
              <a:rPr lang="es-AR" sz="4000" dirty="0" err="1"/>
              <a:t>seg</a:t>
            </a:r>
            <a:r>
              <a:rPr lang="es-AR" sz="4000" dirty="0"/>
              <a:t>. párr. CCCN)</a:t>
            </a:r>
            <a:endParaRPr lang="es-ES" sz="4000" dirty="0"/>
          </a:p>
          <a:p>
            <a:endParaRPr lang="es-ES" sz="2000" dirty="0"/>
          </a:p>
          <a:p>
            <a:endParaRPr lang="es-AR" sz="1600" dirty="0"/>
          </a:p>
        </p:txBody>
      </p:sp>
    </p:spTree>
    <p:extLst>
      <p:ext uri="{BB962C8B-B14F-4D97-AF65-F5344CB8AC3E}">
        <p14:creationId xmlns:p14="http://schemas.microsoft.com/office/powerpoint/2010/main" val="1656409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539443"/>
          </a:xfrm>
        </p:spPr>
        <p:txBody>
          <a:bodyPr>
            <a:normAutofit fontScale="90000"/>
          </a:bodyPr>
          <a:lstStyle/>
          <a:p>
            <a:pPr algn="ctr"/>
            <a:r>
              <a:rPr lang="es-AR" b="1" dirty="0">
                <a:effectLst>
                  <a:outerShdw blurRad="38100" dist="38100" dir="2700000" algn="tl">
                    <a:srgbClr val="000000">
                      <a:alpha val="43137"/>
                    </a:srgbClr>
                  </a:outerShdw>
                </a:effectLst>
              </a:rPr>
              <a:t>Hacia una correcta interpretación… </a:t>
            </a:r>
          </a:p>
        </p:txBody>
      </p:sp>
      <p:sp>
        <p:nvSpPr>
          <p:cNvPr id="3" name="Marcador de contenido 2"/>
          <p:cNvSpPr>
            <a:spLocks noGrp="1"/>
          </p:cNvSpPr>
          <p:nvPr>
            <p:ph idx="1"/>
          </p:nvPr>
        </p:nvSpPr>
        <p:spPr>
          <a:xfrm>
            <a:off x="68826" y="639096"/>
            <a:ext cx="12123174" cy="6218903"/>
          </a:xfrm>
        </p:spPr>
        <p:txBody>
          <a:bodyPr>
            <a:noAutofit/>
          </a:bodyPr>
          <a:lstStyle/>
          <a:p>
            <a:pPr algn="just"/>
            <a:r>
              <a:rPr lang="es-AR" sz="3200" dirty="0"/>
              <a:t>El Art. 1.255 C.C.C dejó de l</a:t>
            </a:r>
            <a:r>
              <a:rPr lang="es-AR" sz="3200" u="sng" dirty="0"/>
              <a:t>ado cualquier mención a cuantificar por debajo del valor que resultare de la aplicación estricta de los mínimos arancelarios locales,</a:t>
            </a:r>
          </a:p>
          <a:p>
            <a:pPr algn="just"/>
            <a:r>
              <a:rPr lang="es-AR" sz="3200" dirty="0"/>
              <a:t>El Art. 1.255 CCC restringió la facultad de los jueces de adecuar honorarios profesionales. </a:t>
            </a:r>
            <a:endParaRPr lang="es-ES" sz="3200" dirty="0"/>
          </a:p>
          <a:p>
            <a:pPr algn="just"/>
            <a:r>
              <a:rPr lang="es-AR" sz="3600" dirty="0"/>
              <a:t>Una correcta e integradora interpretación de ambas disposiciones (Art. 1.255 y Art. 22) determina que la facultad de los jueces para fijar el precio del servicio profesional presenta como límite el respeto a los mínimos arancelarios locales que sólo podrán ser franqueados si media declaración de inconstitucionalidad por entender presente una irrazonable afectación de derechos y/o garantías constitucionales. </a:t>
            </a:r>
            <a:endParaRPr lang="es-ES" sz="3600" dirty="0"/>
          </a:p>
          <a:p>
            <a:endParaRPr lang="es-AR" sz="3200" dirty="0"/>
          </a:p>
        </p:txBody>
      </p:sp>
    </p:spTree>
    <p:extLst>
      <p:ext uri="{BB962C8B-B14F-4D97-AF65-F5344CB8AC3E}">
        <p14:creationId xmlns:p14="http://schemas.microsoft.com/office/powerpoint/2010/main" val="4008365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55563"/>
            <a:ext cx="10515600" cy="1325563"/>
          </a:xfrm>
        </p:spPr>
        <p:txBody>
          <a:bodyPr/>
          <a:lstStyle/>
          <a:p>
            <a:pPr algn="ctr"/>
            <a:r>
              <a:rPr lang="es-AR" b="1" dirty="0">
                <a:effectLst>
                  <a:outerShdw blurRad="38100" dist="38100" dir="2700000" algn="tl">
                    <a:srgbClr val="000000">
                      <a:alpha val="43137"/>
                    </a:srgbClr>
                  </a:outerShdw>
                </a:effectLst>
              </a:rPr>
              <a:t>LA S.C.B.A. - L 127015 - 27/3/2023</a:t>
            </a:r>
          </a:p>
        </p:txBody>
      </p:sp>
      <p:sp>
        <p:nvSpPr>
          <p:cNvPr id="3" name="Marcador de contenido 2"/>
          <p:cNvSpPr>
            <a:spLocks noGrp="1"/>
          </p:cNvSpPr>
          <p:nvPr>
            <p:ph idx="1"/>
          </p:nvPr>
        </p:nvSpPr>
        <p:spPr>
          <a:xfrm>
            <a:off x="245979" y="1016000"/>
            <a:ext cx="11434813" cy="5159141"/>
          </a:xfrm>
        </p:spPr>
        <p:txBody>
          <a:bodyPr>
            <a:noAutofit/>
          </a:bodyPr>
          <a:lstStyle/>
          <a:p>
            <a:pPr marL="0" indent="0" algn="just">
              <a:buNone/>
            </a:pPr>
            <a:r>
              <a:rPr lang="es-ES" dirty="0"/>
              <a:t>“Cabe resaltar la plena vigencia, al tiempo de realización de los trabajos profesionales, del art. 1.255 del Código Civil y Comercial, </a:t>
            </a:r>
            <a:r>
              <a:rPr lang="es-ES" b="1" dirty="0"/>
              <a:t>que reproduce sustancialmente y en lo que aquí interesa, el art. 13 de la ley 24.432, norma complementaria del Código Civil derogado”.</a:t>
            </a:r>
          </a:p>
          <a:p>
            <a:pPr marL="0" indent="0" algn="just">
              <a:buNone/>
            </a:pPr>
            <a:r>
              <a:rPr lang="es-ES" dirty="0"/>
              <a:t>“Según dicha disposición… si la aplicación estricta de los aranceles locales conduce a una evidente e injustificada desproporción entre la retribución resultante y la importancia de la labor cumplida, el juez </a:t>
            </a:r>
            <a:r>
              <a:rPr lang="es-ES" b="1" dirty="0"/>
              <a:t>puede fijar</a:t>
            </a:r>
            <a:r>
              <a:rPr lang="es-ES" dirty="0"/>
              <a:t> equitativamente la retribución”.</a:t>
            </a:r>
          </a:p>
          <a:p>
            <a:pPr marL="0" indent="0" algn="just">
              <a:buNone/>
            </a:pPr>
            <a:r>
              <a:rPr lang="es-ES" dirty="0"/>
              <a:t>“De advertirse esa desproporción, el juez </a:t>
            </a:r>
            <a:r>
              <a:rPr lang="es-ES" b="1" dirty="0"/>
              <a:t>debe</a:t>
            </a:r>
            <a:r>
              <a:rPr lang="es-ES" dirty="0"/>
              <a:t> adecuar los honorarios a las pautas de justicia y razonabilidad que se desprenden del art. 28 de la Constitución nacional (causas C. 81.319, "</a:t>
            </a:r>
            <a:r>
              <a:rPr lang="es-ES" dirty="0" err="1"/>
              <a:t>Biondo</a:t>
            </a:r>
            <a:r>
              <a:rPr lang="es-ES" dirty="0"/>
              <a:t>", </a:t>
            </a:r>
            <a:r>
              <a:rPr lang="es-ES" dirty="0" err="1"/>
              <a:t>sent</a:t>
            </a:r>
            <a:r>
              <a:rPr lang="es-ES" dirty="0"/>
              <a:t>. de 24-V-</a:t>
            </a:r>
            <a:r>
              <a:rPr lang="es-ES" b="1" dirty="0"/>
              <a:t>2006</a:t>
            </a:r>
            <a:r>
              <a:rPr lang="es-ES" dirty="0"/>
              <a:t>; C. 86.346, "</a:t>
            </a:r>
            <a:r>
              <a:rPr lang="es-ES" dirty="0" err="1"/>
              <a:t>Calleri</a:t>
            </a:r>
            <a:r>
              <a:rPr lang="es-ES" dirty="0"/>
              <a:t>", </a:t>
            </a:r>
            <a:r>
              <a:rPr lang="es-ES" dirty="0" err="1"/>
              <a:t>sent</a:t>
            </a:r>
            <a:r>
              <a:rPr lang="es-ES" dirty="0"/>
              <a:t>. de 26-IX-</a:t>
            </a:r>
            <a:r>
              <a:rPr lang="es-ES" b="1" dirty="0"/>
              <a:t>2007</a:t>
            </a:r>
            <a:r>
              <a:rPr lang="es-ES" dirty="0"/>
              <a:t>; Q. 70.627, "Fisco de la Prov. de Bs. As. c/ Telefónica", </a:t>
            </a:r>
            <a:r>
              <a:rPr lang="es-ES" dirty="0" err="1"/>
              <a:t>sent</a:t>
            </a:r>
            <a:r>
              <a:rPr lang="es-ES" dirty="0"/>
              <a:t>. de 13-VIII-</a:t>
            </a:r>
            <a:r>
              <a:rPr lang="es-ES" b="1" dirty="0"/>
              <a:t>2014</a:t>
            </a:r>
            <a:r>
              <a:rPr lang="es-ES" dirty="0"/>
              <a:t>; B. 61.659, "</a:t>
            </a:r>
            <a:r>
              <a:rPr lang="es-ES" dirty="0" err="1"/>
              <a:t>Buerba</a:t>
            </a:r>
            <a:r>
              <a:rPr lang="es-ES" dirty="0"/>
              <a:t>", resol. de 19-X-</a:t>
            </a:r>
            <a:r>
              <a:rPr lang="es-ES" b="1" dirty="0"/>
              <a:t>2016</a:t>
            </a:r>
            <a:r>
              <a:rPr lang="es-ES" dirty="0"/>
              <a:t>; CSJN Fallos: 329:94; 332:2.797).</a:t>
            </a:r>
            <a:endParaRPr lang="es-AR" dirty="0"/>
          </a:p>
        </p:txBody>
      </p:sp>
    </p:spTree>
    <p:extLst>
      <p:ext uri="{BB962C8B-B14F-4D97-AF65-F5344CB8AC3E}">
        <p14:creationId xmlns:p14="http://schemas.microsoft.com/office/powerpoint/2010/main" val="2877411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929640" y="0"/>
            <a:ext cx="10515600" cy="1325563"/>
          </a:xfrm>
        </p:spPr>
        <p:txBody>
          <a:bodyPr/>
          <a:lstStyle/>
          <a:p>
            <a:pPr algn="ctr"/>
            <a:r>
              <a:rPr lang="es-AR" b="1" dirty="0">
                <a:effectLst>
                  <a:outerShdw blurRad="38100" dist="38100" dir="2700000" algn="tl">
                    <a:srgbClr val="000000">
                      <a:alpha val="43137"/>
                    </a:srgbClr>
                  </a:outerShdw>
                </a:effectLst>
              </a:rPr>
              <a:t>LA S.C.B.A. - L 127015 - 27/3/2023</a:t>
            </a:r>
          </a:p>
        </p:txBody>
      </p:sp>
      <p:sp>
        <p:nvSpPr>
          <p:cNvPr id="3" name="Marcador de contenido 2"/>
          <p:cNvSpPr>
            <a:spLocks noGrp="1"/>
          </p:cNvSpPr>
          <p:nvPr>
            <p:ph idx="1"/>
          </p:nvPr>
        </p:nvSpPr>
        <p:spPr>
          <a:xfrm>
            <a:off x="162872" y="1020602"/>
            <a:ext cx="11426377" cy="4661008"/>
          </a:xfrm>
        </p:spPr>
        <p:txBody>
          <a:bodyPr>
            <a:noAutofit/>
          </a:bodyPr>
          <a:lstStyle/>
          <a:p>
            <a:pPr marL="0" indent="0" algn="just">
              <a:buNone/>
            </a:pPr>
            <a:r>
              <a:rPr lang="es-ES" sz="2600" dirty="0"/>
              <a:t>Como resolviera este Tribunal (en autos Q. 75.064, "</a:t>
            </a:r>
            <a:r>
              <a:rPr lang="es-ES" sz="2600" b="1" dirty="0" err="1"/>
              <a:t>Pallasa</a:t>
            </a:r>
            <a:r>
              <a:rPr lang="es-ES" sz="2600" dirty="0"/>
              <a:t>", resol. de 6-XI-2019), la referida norma del Código Civil y Comercial resulta aplicable tanto </a:t>
            </a:r>
            <a:r>
              <a:rPr lang="es-ES" sz="2600" u="sng" dirty="0"/>
              <a:t>cuando se trata de trabajos que deban ser justipreciados a la luz de la ley arancelaria vigente </a:t>
            </a:r>
            <a:r>
              <a:rPr lang="es-ES" sz="2600" dirty="0"/>
              <a:t>en la Provincia de Buenos Aires (</a:t>
            </a:r>
            <a:r>
              <a:rPr lang="es-ES" sz="2600" dirty="0" err="1"/>
              <a:t>dec</a:t>
            </a:r>
            <a:r>
              <a:rPr lang="es-ES" sz="2600" dirty="0"/>
              <a:t>. ley 8.904/77 o ley 14.967, según se consideren trabajos llevados a cabo durante la vigencia de una u otra -ver causa I. 73.016, "Morcillo", resol. de 8-XI-2017) </a:t>
            </a:r>
            <a:r>
              <a:rPr lang="es-ES" sz="2600" u="sng" dirty="0"/>
              <a:t>cuanto a labores tasadas, como en este caso, en la ley nacional 27.423, </a:t>
            </a:r>
            <a:r>
              <a:rPr lang="es-ES" sz="2600" dirty="0"/>
              <a:t>en la medida en que esta constituye la "ley arancelaria" a la que alude su texto (causas B. 49.908, "Aguerre", resol. de 10-XII-1996; B. 62.446, "</a:t>
            </a:r>
            <a:r>
              <a:rPr lang="es-ES" sz="2600" dirty="0" err="1"/>
              <a:t>Jolim</a:t>
            </a:r>
            <a:r>
              <a:rPr lang="es-ES" sz="2600" dirty="0"/>
              <a:t>", resol. de 6-VIII-2003; CSJN</a:t>
            </a:r>
            <a:r>
              <a:rPr lang="es-ES" sz="2600" i="1" dirty="0"/>
              <a:t> in re</a:t>
            </a:r>
            <a:r>
              <a:rPr lang="es-ES" sz="2600" dirty="0"/>
              <a:t> "</a:t>
            </a:r>
            <a:r>
              <a:rPr lang="es-ES" sz="2600" dirty="0" err="1"/>
              <a:t>Estevez</a:t>
            </a:r>
            <a:r>
              <a:rPr lang="es-ES" sz="2600" dirty="0"/>
              <a:t> de López </a:t>
            </a:r>
            <a:r>
              <a:rPr lang="es-ES" sz="2600" dirty="0" err="1"/>
              <a:t>Lecube</a:t>
            </a:r>
            <a:r>
              <a:rPr lang="es-ES" sz="2600" dirty="0"/>
              <a:t>", </a:t>
            </a:r>
            <a:r>
              <a:rPr lang="es-ES" sz="2600" dirty="0" err="1"/>
              <a:t>sent</a:t>
            </a:r>
            <a:r>
              <a:rPr lang="es-ES" sz="2600" dirty="0"/>
              <a:t>. de 14-IX-1989)</a:t>
            </a:r>
          </a:p>
          <a:p>
            <a:pPr marL="0" indent="0" algn="just">
              <a:buNone/>
            </a:pPr>
            <a:r>
              <a:rPr lang="es-ES" sz="2600" dirty="0"/>
              <a:t>En tal contexto, se observa que la aplicación del mínimo de 20 UMA, arrojaría emolumentos desproporcionados </a:t>
            </a:r>
            <a:r>
              <a:rPr lang="es-ES" sz="2600" b="1" dirty="0"/>
              <a:t>con la índole y extensión de la concreta labor cumplida</a:t>
            </a:r>
            <a:r>
              <a:rPr lang="es-ES" sz="2600" dirty="0"/>
              <a:t>, correspondiendo por tanto acudir a las previsiones del art. 1.255 del Código Civil y Comercial y fijar los honorarios en orden a la importancia de la tarea desarrollada.</a:t>
            </a:r>
          </a:p>
          <a:p>
            <a:pPr marL="0" indent="0">
              <a:buNone/>
            </a:pPr>
            <a:r>
              <a:rPr lang="es-ES" sz="2000" dirty="0"/>
              <a:t/>
            </a:r>
            <a:br>
              <a:rPr lang="es-ES" sz="2000" dirty="0"/>
            </a:br>
            <a:endParaRPr lang="es-AR" sz="2000" dirty="0"/>
          </a:p>
        </p:txBody>
      </p:sp>
    </p:spTree>
    <p:extLst>
      <p:ext uri="{BB962C8B-B14F-4D97-AF65-F5344CB8AC3E}">
        <p14:creationId xmlns:p14="http://schemas.microsoft.com/office/powerpoint/2010/main" val="3095115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786865" y="147101"/>
            <a:ext cx="10515600" cy="1325563"/>
          </a:xfrm>
        </p:spPr>
        <p:txBody>
          <a:bodyPr/>
          <a:lstStyle/>
          <a:p>
            <a:pPr algn="ctr"/>
            <a:r>
              <a:rPr lang="es-AR" dirty="0"/>
              <a:t>LA S.C.B.A. – “</a:t>
            </a:r>
            <a:r>
              <a:rPr lang="es-AR" b="1" dirty="0"/>
              <a:t>PALLASA</a:t>
            </a:r>
            <a:r>
              <a:rPr lang="es-AR" dirty="0"/>
              <a:t>”- 6/11/2019</a:t>
            </a:r>
          </a:p>
        </p:txBody>
      </p:sp>
      <p:sp>
        <p:nvSpPr>
          <p:cNvPr id="3" name="Marcador de contenido 2"/>
          <p:cNvSpPr>
            <a:spLocks noGrp="1"/>
          </p:cNvSpPr>
          <p:nvPr>
            <p:ph idx="1"/>
          </p:nvPr>
        </p:nvSpPr>
        <p:spPr>
          <a:xfrm>
            <a:off x="327259" y="1472664"/>
            <a:ext cx="11434813" cy="5159141"/>
          </a:xfrm>
        </p:spPr>
        <p:txBody>
          <a:bodyPr>
            <a:noAutofit/>
          </a:bodyPr>
          <a:lstStyle/>
          <a:p>
            <a:pPr marL="0" indent="0" algn="just">
              <a:buNone/>
            </a:pPr>
            <a:r>
              <a:rPr lang="es-AR" sz="2400" dirty="0"/>
              <a:t>La S.C.B.A. aplicó el Art. 1.255 C.C.C. en un caso sustancialmente diferente al reglado en el Art. 22 de la Ley 14.967 dado que el Art. 31 de la Ley 27.423 no establece de manera expresa que la fijación del honorario mínimo </a:t>
            </a:r>
            <a:r>
              <a:rPr lang="es-AR" sz="2400" u="sng" dirty="0"/>
              <a:t>debe efectuarse con total prescindencia del contenido económico del asunto y de la actividad desplegada,</a:t>
            </a:r>
            <a:r>
              <a:rPr lang="es-AR" sz="2400" dirty="0"/>
              <a:t> ello así en razón de que aquel primero tiene como finalidad dotar de razonabilidad y basamento a todo el régimen arancelario bonaerense.</a:t>
            </a:r>
          </a:p>
          <a:p>
            <a:pPr marL="0" indent="0" algn="just">
              <a:buNone/>
            </a:pPr>
            <a:r>
              <a:rPr lang="es-AR" sz="2400" dirty="0"/>
              <a:t>La S.C.B.A. resaltó que el Art. 1.255 C.C.C. se aplica  indistintamente a las Leyes 8.904, 14.967 y 27.423; considerando que, en tal empresa, debe tenerse en cuenta </a:t>
            </a:r>
            <a:r>
              <a:rPr lang="es-AR" sz="2400" b="1" dirty="0"/>
              <a:t>lo efectivamente actuado por el profesional</a:t>
            </a:r>
            <a:r>
              <a:rPr lang="es-AR" sz="2400" dirty="0"/>
              <a:t> y en </a:t>
            </a:r>
            <a:r>
              <a:rPr lang="es-AR" sz="2400" b="1" dirty="0"/>
              <a:t>orden a la importancia</a:t>
            </a:r>
            <a:r>
              <a:rPr lang="es-AR" sz="2400" dirty="0"/>
              <a:t> de la tarea desarrollada. </a:t>
            </a:r>
          </a:p>
          <a:p>
            <a:pPr marL="0" indent="0" algn="just">
              <a:buNone/>
            </a:pPr>
            <a:r>
              <a:rPr lang="es-AR" sz="2400" dirty="0"/>
              <a:t>La S.C.B.A. invocó el Art. 1.255 C.C.C. </a:t>
            </a:r>
            <a:r>
              <a:rPr lang="es-AR" sz="2400" b="1" dirty="0"/>
              <a:t>sin considerar la modificación sustancial introducida a la facultad jurisdiccional,</a:t>
            </a:r>
            <a:r>
              <a:rPr lang="es-AR" sz="2400" dirty="0"/>
              <a:t>  acudió a premisas que el Art. 22 de la Ley 14.967 señala deben prescindirse al momento de reconocer el honorario mínimo allí establecido en pos del reconocimiento de la dignidad profesional. </a:t>
            </a:r>
          </a:p>
          <a:p>
            <a:pPr marL="0" indent="0">
              <a:buNone/>
            </a:pPr>
            <a:endParaRPr lang="es-ES" sz="2400" dirty="0"/>
          </a:p>
          <a:p>
            <a:pPr marL="0" indent="0">
              <a:buNone/>
            </a:pPr>
            <a:r>
              <a:rPr lang="es-ES" sz="2000" dirty="0"/>
              <a:t/>
            </a:r>
            <a:br>
              <a:rPr lang="es-ES" sz="2000" dirty="0"/>
            </a:br>
            <a:endParaRPr lang="es-AR" sz="2000" dirty="0"/>
          </a:p>
        </p:txBody>
      </p:sp>
    </p:spTree>
    <p:extLst>
      <p:ext uri="{BB962C8B-B14F-4D97-AF65-F5344CB8AC3E}">
        <p14:creationId xmlns:p14="http://schemas.microsoft.com/office/powerpoint/2010/main" val="1313745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b="1" dirty="0"/>
              <a:t>El sentido unidireccional del “1255”</a:t>
            </a:r>
          </a:p>
        </p:txBody>
      </p:sp>
      <p:sp>
        <p:nvSpPr>
          <p:cNvPr id="3" name="Marcador de contenido 2"/>
          <p:cNvSpPr>
            <a:spLocks noGrp="1"/>
          </p:cNvSpPr>
          <p:nvPr>
            <p:ph idx="1"/>
          </p:nvPr>
        </p:nvSpPr>
        <p:spPr>
          <a:xfrm>
            <a:off x="838200" y="1507991"/>
            <a:ext cx="10515600" cy="4351338"/>
          </a:xfrm>
        </p:spPr>
        <p:txBody>
          <a:bodyPr>
            <a:noAutofit/>
          </a:bodyPr>
          <a:lstStyle/>
          <a:p>
            <a:pPr marL="0" indent="0" algn="just">
              <a:buNone/>
            </a:pPr>
            <a:r>
              <a:rPr lang="es-ES" dirty="0"/>
              <a:t>Base Arancelaria: 202.603.- (acuerdo CCMM)</a:t>
            </a:r>
          </a:p>
          <a:p>
            <a:pPr marL="0" indent="0" algn="just">
              <a:buNone/>
            </a:pPr>
            <a:r>
              <a:rPr lang="es-ES" dirty="0"/>
              <a:t>Escala: Art. 44 inc. b LHP: Escala del Art. 21 reducida en un 25% o sea 7,5 al 18,75%</a:t>
            </a:r>
          </a:p>
          <a:p>
            <a:pPr marL="0" indent="0" algn="just">
              <a:buNone/>
            </a:pPr>
            <a:r>
              <a:rPr lang="es-ES" dirty="0" err="1"/>
              <a:t>Regulacion</a:t>
            </a:r>
            <a:r>
              <a:rPr lang="es-ES" dirty="0"/>
              <a:t>: 2,13jus (7107) – 15138 o sea el </a:t>
            </a:r>
            <a:r>
              <a:rPr lang="es-ES" b="1" dirty="0"/>
              <a:t>7,5%</a:t>
            </a:r>
          </a:p>
          <a:p>
            <a:pPr marL="0" indent="0" algn="just">
              <a:buNone/>
            </a:pPr>
            <a:r>
              <a:rPr lang="es-ES" sz="2400" b="1" dirty="0"/>
              <a:t>“Propongo </a:t>
            </a:r>
            <a:r>
              <a:rPr lang="es-ES" sz="2400" dirty="0"/>
              <a:t>que se haga lugar a la demandada interpuesta y proceder a regular honorarios al </a:t>
            </a:r>
            <a:r>
              <a:rPr lang="es-ES" sz="2400" dirty="0" err="1"/>
              <a:t>Dr</a:t>
            </a:r>
            <a:r>
              <a:rPr lang="es-ES" sz="2400" dirty="0"/>
              <a:t>….. correspondientes a sus labores extrajudiciales desarrolladas en el trámite sustanciado ante la Comisión Médica Delegación, EXPTE. administrativo SRT N°, en la suma de pesos equivalente a dos con trece (2,13) </a:t>
            </a:r>
            <a:r>
              <a:rPr lang="es-ES" sz="2400" dirty="0" err="1"/>
              <a:t>jus</a:t>
            </a:r>
            <a:r>
              <a:rPr lang="es-ES" sz="2400" dirty="0"/>
              <a:t> arancelarios (arts. 9, 21, 44 </a:t>
            </a:r>
            <a:r>
              <a:rPr lang="es-ES" sz="2400" dirty="0" err="1"/>
              <a:t>inc.b</a:t>
            </a:r>
            <a:r>
              <a:rPr lang="es-ES" sz="2400" dirty="0"/>
              <a:t>, 54, 55 ley 14967) más aportes de ley e IVA en caso de corresponder, cuyo pago deberá efectuar la demandada Provincia de Buenos Aires a los diez días contados desde que la presente quede firme, con costas a la demandada mencionada”</a:t>
            </a:r>
            <a:endParaRPr lang="es-AR" dirty="0"/>
          </a:p>
        </p:txBody>
      </p:sp>
    </p:spTree>
    <p:extLst>
      <p:ext uri="{BB962C8B-B14F-4D97-AF65-F5344CB8AC3E}">
        <p14:creationId xmlns:p14="http://schemas.microsoft.com/office/powerpoint/2010/main" val="1922638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b="1" dirty="0"/>
              <a:t>Por si quedaba alguna duda… </a:t>
            </a:r>
          </a:p>
        </p:txBody>
      </p:sp>
      <p:sp>
        <p:nvSpPr>
          <p:cNvPr id="3" name="Marcador de contenido 2"/>
          <p:cNvSpPr>
            <a:spLocks noGrp="1"/>
          </p:cNvSpPr>
          <p:nvPr>
            <p:ph idx="1"/>
          </p:nvPr>
        </p:nvSpPr>
        <p:spPr>
          <a:xfrm>
            <a:off x="533400" y="1436871"/>
            <a:ext cx="10515600" cy="4351338"/>
          </a:xfrm>
        </p:spPr>
        <p:txBody>
          <a:bodyPr>
            <a:noAutofit/>
          </a:bodyPr>
          <a:lstStyle/>
          <a:p>
            <a:pPr marL="0" indent="0" algn="just">
              <a:buNone/>
            </a:pPr>
            <a:r>
              <a:rPr lang="es-ES" dirty="0"/>
              <a:t>Base Arancelaria: 15138.- (honorarios extrajudiciales regulados)</a:t>
            </a:r>
          </a:p>
          <a:p>
            <a:pPr marL="0" indent="0" algn="just">
              <a:buNone/>
            </a:pPr>
            <a:r>
              <a:rPr lang="es-ES" dirty="0"/>
              <a:t>Escala: Art. 55 LHP: Escala del Art. 21 y con aplicación de la media fijada en el Art. 16</a:t>
            </a:r>
          </a:p>
          <a:p>
            <a:pPr marL="0" indent="0" algn="just">
              <a:buNone/>
            </a:pPr>
            <a:r>
              <a:rPr lang="es-ES" dirty="0" err="1"/>
              <a:t>Regulacion</a:t>
            </a:r>
            <a:r>
              <a:rPr lang="es-ES" dirty="0"/>
              <a:t>: 0,10 </a:t>
            </a:r>
            <a:r>
              <a:rPr lang="es-ES" dirty="0" err="1"/>
              <a:t>jus</a:t>
            </a:r>
            <a:r>
              <a:rPr lang="es-ES" dirty="0"/>
              <a:t> (7107) – $ 710 o sea el 4,7%,-</a:t>
            </a:r>
            <a:endParaRPr lang="es-ES" b="1" dirty="0"/>
          </a:p>
          <a:p>
            <a:pPr algn="just"/>
            <a:r>
              <a:rPr lang="es-ES" sz="2400" dirty="0" err="1"/>
              <a:t>Regúlanse</a:t>
            </a:r>
            <a:r>
              <a:rPr lang="es-ES" sz="2400" dirty="0"/>
              <a:t> honorarios a favor del Dr. RPR por sus trabajos en la presente causa en la suma de pesos equivalente a cero con diez (0,10) </a:t>
            </a:r>
            <a:r>
              <a:rPr lang="es-ES" sz="2400" dirty="0" err="1"/>
              <a:t>jus</a:t>
            </a:r>
            <a:r>
              <a:rPr lang="es-ES" sz="2400" dirty="0"/>
              <a:t> arancelarios (arts. 9, 21, 44 inc. b, 54, 55 ley 14967) más aportes de ley e IVA en caso de corresponder, cuyo pago deberá efectuar la demandada Gobierno de la Provincia de Buenos Aires a los diez días contados desde que la presente quede firme (arts. 19 y 63 ley 11.653, 68 C.P.C.C. y arts. 2, 15, 16, 43 , 47 y 51 ley 14.967).</a:t>
            </a:r>
          </a:p>
          <a:p>
            <a:r>
              <a:rPr lang="es-ES" sz="2400" dirty="0"/>
              <a:t/>
            </a:r>
            <a:br>
              <a:rPr lang="es-ES" sz="2400" dirty="0"/>
            </a:br>
            <a:endParaRPr lang="es-AR" dirty="0"/>
          </a:p>
        </p:txBody>
      </p:sp>
    </p:spTree>
    <p:extLst>
      <p:ext uri="{BB962C8B-B14F-4D97-AF65-F5344CB8AC3E}">
        <p14:creationId xmlns:p14="http://schemas.microsoft.com/office/powerpoint/2010/main" val="1555516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pic>
        <p:nvPicPr>
          <p:cNvPr id="10" name="Imagen 9"/>
          <p:cNvPicPr>
            <a:picLocks noChangeAspect="1"/>
          </p:cNvPicPr>
          <p:nvPr/>
        </p:nvPicPr>
        <p:blipFill>
          <a:blip r:embed="rId2"/>
          <a:stretch>
            <a:fillRect/>
          </a:stretch>
        </p:blipFill>
        <p:spPr>
          <a:xfrm>
            <a:off x="328516" y="309562"/>
            <a:ext cx="5179114" cy="6302994"/>
          </a:xfrm>
          <a:prstGeom prst="rect">
            <a:avLst/>
          </a:prstGeom>
        </p:spPr>
      </p:pic>
      <p:pic>
        <p:nvPicPr>
          <p:cNvPr id="11" name="Imagen 10"/>
          <p:cNvPicPr>
            <a:picLocks noChangeAspect="1"/>
          </p:cNvPicPr>
          <p:nvPr/>
        </p:nvPicPr>
        <p:blipFill>
          <a:blip r:embed="rId3"/>
          <a:stretch>
            <a:fillRect/>
          </a:stretch>
        </p:blipFill>
        <p:spPr>
          <a:xfrm>
            <a:off x="5976750" y="309562"/>
            <a:ext cx="5958576" cy="6302994"/>
          </a:xfrm>
          <a:prstGeom prst="rect">
            <a:avLst/>
          </a:prstGeom>
        </p:spPr>
      </p:pic>
      <p:pic>
        <p:nvPicPr>
          <p:cNvPr id="5121" name="Picture 1" descr="barcod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333750" cy="619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17087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CuadroTexto 1"/>
          <p:cNvSpPr txBox="1"/>
          <p:nvPr/>
        </p:nvSpPr>
        <p:spPr>
          <a:xfrm>
            <a:off x="1150374" y="2390775"/>
            <a:ext cx="9891251" cy="3600986"/>
          </a:xfrm>
          <a:prstGeom prst="rect">
            <a:avLst/>
          </a:prstGeom>
          <a:noFill/>
        </p:spPr>
        <p:txBody>
          <a:bodyPr wrap="square" rtlCol="0">
            <a:spAutoFit/>
          </a:bodyPr>
          <a:lstStyle/>
          <a:p>
            <a:pPr algn="ctr"/>
            <a:r>
              <a:rPr lang="es-AR" sz="6600" dirty="0"/>
              <a:t>LA DEFENSA DEL HONORARIO PROFESIONAL MÍNIMO</a:t>
            </a:r>
          </a:p>
          <a:p>
            <a:pPr algn="ctr"/>
            <a:r>
              <a:rPr lang="es-AR" sz="3000" b="1" dirty="0"/>
              <a:t>(Parte II)</a:t>
            </a:r>
          </a:p>
        </p:txBody>
      </p:sp>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2390775"/>
          </a:xfrm>
          <a:prstGeom prst="rect">
            <a:avLst/>
          </a:prstGeom>
        </p:spPr>
      </p:pic>
    </p:spTree>
    <p:extLst>
      <p:ext uri="{BB962C8B-B14F-4D97-AF65-F5344CB8AC3E}">
        <p14:creationId xmlns:p14="http://schemas.microsoft.com/office/powerpoint/2010/main" val="2775585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199" y="101460"/>
            <a:ext cx="10515600" cy="1325563"/>
          </a:xfrm>
        </p:spPr>
        <p:txBody>
          <a:bodyPr/>
          <a:lstStyle/>
          <a:p>
            <a:pPr algn="ctr"/>
            <a:r>
              <a:rPr lang="es-AR" b="1" dirty="0">
                <a:effectLst>
                  <a:outerShdw blurRad="38100" dist="38100" dir="2700000" algn="tl">
                    <a:srgbClr val="000000">
                      <a:alpha val="43137"/>
                    </a:srgbClr>
                  </a:outerShdw>
                </a:effectLst>
              </a:rPr>
              <a:t>MINIMOS ARANCELARIOS</a:t>
            </a:r>
          </a:p>
        </p:txBody>
      </p:sp>
      <p:sp>
        <p:nvSpPr>
          <p:cNvPr id="3" name="Marcador de contenido 2"/>
          <p:cNvSpPr>
            <a:spLocks noGrp="1"/>
          </p:cNvSpPr>
          <p:nvPr>
            <p:ph idx="1"/>
          </p:nvPr>
        </p:nvSpPr>
        <p:spPr>
          <a:xfrm>
            <a:off x="838199" y="1198879"/>
            <a:ext cx="10515599" cy="2854961"/>
          </a:xfrm>
        </p:spPr>
        <p:txBody>
          <a:bodyPr>
            <a:normAutofit/>
          </a:bodyPr>
          <a:lstStyle/>
          <a:p>
            <a:pPr marL="0" indent="0" algn="ctr">
              <a:buNone/>
            </a:pPr>
            <a:r>
              <a:rPr lang="es-AR" sz="3200" b="1" dirty="0"/>
              <a:t>7 </a:t>
            </a:r>
            <a:r>
              <a:rPr lang="es-AR" sz="3200" b="1" dirty="0" err="1"/>
              <a:t>jus</a:t>
            </a:r>
            <a:r>
              <a:rPr lang="es-AR" sz="3200" b="1" dirty="0"/>
              <a:t> x $ 13860 = $ 97020 – </a:t>
            </a:r>
          </a:p>
          <a:p>
            <a:pPr marL="0" indent="0" algn="ctr">
              <a:buNone/>
            </a:pPr>
            <a:r>
              <a:rPr lang="es-AR" sz="3200" dirty="0"/>
              <a:t>Art. 21: 10 a 25%</a:t>
            </a:r>
          </a:p>
          <a:p>
            <a:pPr marL="0" indent="0" algn="ctr">
              <a:buNone/>
            </a:pPr>
            <a:r>
              <a:rPr lang="es-AR" sz="3200" dirty="0"/>
              <a:t>Art. 34: Reduce 30% escala del 21 –sin excepciones-</a:t>
            </a:r>
          </a:p>
          <a:p>
            <a:pPr marL="0" indent="0" algn="ctr">
              <a:buNone/>
            </a:pPr>
            <a:r>
              <a:rPr lang="es-AR" sz="3200" dirty="0"/>
              <a:t>Art. 41: Reduce 50% escala del 21</a:t>
            </a:r>
          </a:p>
          <a:p>
            <a:pPr marL="0" indent="0" algn="ctr">
              <a:buNone/>
            </a:pPr>
            <a:r>
              <a:rPr lang="es-AR" sz="3200" dirty="0"/>
              <a:t>Art. 47: Reduce hasta un 90% escala del 21 </a:t>
            </a:r>
          </a:p>
          <a:p>
            <a:pPr marL="0" indent="0" algn="ctr">
              <a:buNone/>
            </a:pPr>
            <a:endParaRPr lang="es-AR" dirty="0"/>
          </a:p>
        </p:txBody>
      </p:sp>
      <p:graphicFrame>
        <p:nvGraphicFramePr>
          <p:cNvPr id="5" name="Tabla 4"/>
          <p:cNvGraphicFramePr>
            <a:graphicFrameLocks noGrp="1"/>
          </p:cNvGraphicFramePr>
          <p:nvPr>
            <p:extLst>
              <p:ext uri="{D42A27DB-BD31-4B8C-83A1-F6EECF244321}">
                <p14:modId xmlns:p14="http://schemas.microsoft.com/office/powerpoint/2010/main" val="3555462259"/>
              </p:ext>
            </p:extLst>
          </p:nvPr>
        </p:nvGraphicFramePr>
        <p:xfrm>
          <a:off x="1163318" y="4269264"/>
          <a:ext cx="10190481" cy="1943100"/>
        </p:xfrm>
        <a:graphic>
          <a:graphicData uri="http://schemas.openxmlformats.org/drawingml/2006/table">
            <a:tbl>
              <a:tblPr firstRow="1" firstCol="1" bandRow="1"/>
              <a:tblGrid>
                <a:gridCol w="2672278">
                  <a:extLst>
                    <a:ext uri="{9D8B030D-6E8A-4147-A177-3AD203B41FA5}">
                      <a16:colId xmlns:a16="http://schemas.microsoft.com/office/drawing/2014/main" val="2079261444"/>
                    </a:ext>
                  </a:extLst>
                </a:gridCol>
                <a:gridCol w="2686110">
                  <a:extLst>
                    <a:ext uri="{9D8B030D-6E8A-4147-A177-3AD203B41FA5}">
                      <a16:colId xmlns:a16="http://schemas.microsoft.com/office/drawing/2014/main" val="3791892044"/>
                    </a:ext>
                  </a:extLst>
                </a:gridCol>
                <a:gridCol w="2810595">
                  <a:extLst>
                    <a:ext uri="{9D8B030D-6E8A-4147-A177-3AD203B41FA5}">
                      <a16:colId xmlns:a16="http://schemas.microsoft.com/office/drawing/2014/main" val="296159197"/>
                    </a:ext>
                  </a:extLst>
                </a:gridCol>
                <a:gridCol w="2021498">
                  <a:extLst>
                    <a:ext uri="{9D8B030D-6E8A-4147-A177-3AD203B41FA5}">
                      <a16:colId xmlns:a16="http://schemas.microsoft.com/office/drawing/2014/main" val="3845066126"/>
                    </a:ext>
                  </a:extLst>
                </a:gridCol>
              </a:tblGrid>
              <a:tr h="1943100">
                <a:tc>
                  <a:txBody>
                    <a:bodyPr/>
                    <a:lstStyle/>
                    <a:p>
                      <a:pPr algn="ctr">
                        <a:lnSpc>
                          <a:spcPct val="107000"/>
                        </a:lnSpc>
                        <a:spcAft>
                          <a:spcPts val="800"/>
                        </a:spcAft>
                      </a:pPr>
                      <a:r>
                        <a:rPr lang="es-AR" sz="3200" b="1">
                          <a:effectLst/>
                          <a:latin typeface="Calibri" panose="020F0502020204030204" pitchFamily="34" charset="0"/>
                          <a:ea typeface="Calibri" panose="020F0502020204030204" pitchFamily="34" charset="0"/>
                          <a:cs typeface="Times New Roman" panose="02020603050405020304" pitchFamily="18" charset="0"/>
                        </a:rPr>
                        <a:t>General</a:t>
                      </a:r>
                      <a:endParaRPr lang="es-ES" sz="32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AR" sz="3200" b="1">
                          <a:effectLst/>
                          <a:latin typeface="Calibri" panose="020F0502020204030204" pitchFamily="34" charset="0"/>
                          <a:ea typeface="Calibri" panose="020F0502020204030204" pitchFamily="34" charset="0"/>
                          <a:cs typeface="Times New Roman" panose="02020603050405020304" pitchFamily="18" charset="0"/>
                        </a:rPr>
                        <a:t>Arts. 21/16 (17,5%)**</a:t>
                      </a:r>
                      <a:endParaRPr lang="es-ES" sz="32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B9BD5"/>
                    </a:solidFill>
                  </a:tcPr>
                </a:tc>
                <a:tc>
                  <a:txBody>
                    <a:bodyPr/>
                    <a:lstStyle/>
                    <a:p>
                      <a:pPr algn="ctr">
                        <a:lnSpc>
                          <a:spcPct val="107000"/>
                        </a:lnSpc>
                        <a:spcAft>
                          <a:spcPts val="800"/>
                        </a:spcAft>
                      </a:pPr>
                      <a:r>
                        <a:rPr lang="es-AR" sz="3200" b="1">
                          <a:effectLst/>
                          <a:latin typeface="Calibri" panose="020F0502020204030204" pitchFamily="34" charset="0"/>
                          <a:ea typeface="Calibri" panose="020F0502020204030204" pitchFamily="34" charset="0"/>
                          <a:cs typeface="Times New Roman" panose="02020603050405020304" pitchFamily="18" charset="0"/>
                        </a:rPr>
                        <a:t>Ejecutivos</a:t>
                      </a:r>
                      <a:endParaRPr lang="es-ES" sz="32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AR" sz="3200" b="1">
                          <a:effectLst/>
                          <a:latin typeface="Calibri" panose="020F0502020204030204" pitchFamily="34" charset="0"/>
                          <a:ea typeface="Calibri" panose="020F0502020204030204" pitchFamily="34" charset="0"/>
                          <a:cs typeface="Times New Roman" panose="02020603050405020304" pitchFamily="18" charset="0"/>
                        </a:rPr>
                        <a:t>Arts. 34/21 (7%)</a:t>
                      </a:r>
                      <a:endParaRPr lang="es-ES" sz="32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B9BD5"/>
                    </a:solidFill>
                  </a:tcPr>
                </a:tc>
                <a:tc>
                  <a:txBody>
                    <a:bodyPr/>
                    <a:lstStyle/>
                    <a:p>
                      <a:pPr algn="ctr">
                        <a:lnSpc>
                          <a:spcPct val="107000"/>
                        </a:lnSpc>
                        <a:spcAft>
                          <a:spcPts val="800"/>
                        </a:spcAft>
                      </a:pPr>
                      <a:r>
                        <a:rPr lang="es-AR" sz="3200" b="1" dirty="0">
                          <a:effectLst/>
                          <a:latin typeface="Calibri" panose="020F0502020204030204" pitchFamily="34" charset="0"/>
                          <a:ea typeface="Calibri" panose="020F0502020204030204" pitchFamily="34" charset="0"/>
                          <a:cs typeface="Times New Roman" panose="02020603050405020304" pitchFamily="18" charset="0"/>
                        </a:rPr>
                        <a:t>Ejecuciones </a:t>
                      </a:r>
                      <a:r>
                        <a:rPr lang="es-AR" sz="3200" b="1" dirty="0" err="1">
                          <a:effectLst/>
                          <a:latin typeface="Calibri" panose="020F0502020204030204" pitchFamily="34" charset="0"/>
                          <a:ea typeface="Calibri" panose="020F0502020204030204" pitchFamily="34" charset="0"/>
                          <a:cs typeface="Times New Roman" panose="02020603050405020304" pitchFamily="18" charset="0"/>
                        </a:rPr>
                        <a:t>Hon</a:t>
                      </a:r>
                      <a:r>
                        <a:rPr lang="es-AR" sz="3200" b="1" dirty="0">
                          <a:effectLst/>
                          <a:latin typeface="Calibri" panose="020F0502020204030204" pitchFamily="34" charset="0"/>
                          <a:ea typeface="Calibri" panose="020F0502020204030204" pitchFamily="34" charset="0"/>
                          <a:cs typeface="Times New Roman" panose="02020603050405020304" pitchFamily="18" charset="0"/>
                        </a:rPr>
                        <a:t>/</a:t>
                      </a:r>
                      <a:r>
                        <a:rPr lang="es-AR" sz="3200" b="1" dirty="0" err="1">
                          <a:effectLst/>
                          <a:latin typeface="Calibri" panose="020F0502020204030204" pitchFamily="34" charset="0"/>
                          <a:ea typeface="Calibri" panose="020F0502020204030204" pitchFamily="34" charset="0"/>
                          <a:cs typeface="Times New Roman" panose="02020603050405020304" pitchFamily="18" charset="0"/>
                        </a:rPr>
                        <a:t>Sen</a:t>
                      </a:r>
                      <a:r>
                        <a:rPr lang="es-AR" sz="3200" b="1" dirty="0">
                          <a:effectLst/>
                          <a:latin typeface="Calibri" panose="020F0502020204030204" pitchFamily="34" charset="0"/>
                          <a:ea typeface="Calibri" panose="020F0502020204030204" pitchFamily="34" charset="0"/>
                          <a:cs typeface="Times New Roman" panose="02020603050405020304" pitchFamily="18" charset="0"/>
                        </a:rPr>
                        <a:t> </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AR" sz="3200" b="1" dirty="0">
                          <a:effectLst/>
                          <a:latin typeface="Calibri" panose="020F0502020204030204" pitchFamily="34" charset="0"/>
                          <a:ea typeface="Calibri" panose="020F0502020204030204" pitchFamily="34" charset="0"/>
                          <a:cs typeface="Times New Roman" panose="02020603050405020304" pitchFamily="18" charset="0"/>
                        </a:rPr>
                        <a:t>Art. 41/21 (5%) </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B9BD5"/>
                    </a:solidFill>
                  </a:tcPr>
                </a:tc>
                <a:tc>
                  <a:txBody>
                    <a:bodyPr/>
                    <a:lstStyle/>
                    <a:p>
                      <a:pPr algn="ctr">
                        <a:lnSpc>
                          <a:spcPct val="107000"/>
                        </a:lnSpc>
                        <a:spcAft>
                          <a:spcPts val="800"/>
                        </a:spcAft>
                      </a:pPr>
                      <a:r>
                        <a:rPr lang="es-AR" sz="3200" b="1" dirty="0">
                          <a:effectLst/>
                          <a:latin typeface="Calibri" panose="020F0502020204030204" pitchFamily="34" charset="0"/>
                          <a:ea typeface="Calibri" panose="020F0502020204030204" pitchFamily="34" charset="0"/>
                          <a:cs typeface="Times New Roman" panose="02020603050405020304" pitchFamily="18" charset="0"/>
                        </a:rPr>
                        <a:t>Incidentes</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AR" sz="3200" b="1" dirty="0">
                          <a:effectLst/>
                          <a:latin typeface="Calibri" panose="020F0502020204030204" pitchFamily="34" charset="0"/>
                          <a:ea typeface="Calibri" panose="020F0502020204030204" pitchFamily="34" charset="0"/>
                          <a:cs typeface="Times New Roman" panose="02020603050405020304" pitchFamily="18" charset="0"/>
                        </a:rPr>
                        <a:t>Art. 47 (1%) </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B9BD5"/>
                    </a:solidFill>
                  </a:tcPr>
                </a:tc>
                <a:extLst>
                  <a:ext uri="{0D108BD9-81ED-4DB2-BD59-A6C34878D82A}">
                    <a16:rowId xmlns:a16="http://schemas.microsoft.com/office/drawing/2014/main" val="927345052"/>
                  </a:ext>
                </a:extLst>
              </a:tr>
            </a:tbl>
          </a:graphicData>
        </a:graphic>
      </p:graphicFrame>
    </p:spTree>
    <p:extLst>
      <p:ext uri="{BB962C8B-B14F-4D97-AF65-F5344CB8AC3E}">
        <p14:creationId xmlns:p14="http://schemas.microsoft.com/office/powerpoint/2010/main" val="125569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660217"/>
            <a:ext cx="10515600" cy="1325563"/>
          </a:xfrm>
        </p:spPr>
        <p:txBody>
          <a:bodyPr>
            <a:normAutofit/>
          </a:bodyPr>
          <a:lstStyle/>
          <a:p>
            <a:pPr algn="ctr"/>
            <a:r>
              <a:rPr lang="es-AR" sz="4800" b="1" dirty="0">
                <a:effectLst>
                  <a:outerShdw blurRad="38100" dist="38100" dir="2700000" algn="tl">
                    <a:srgbClr val="000000">
                      <a:alpha val="43137"/>
                    </a:srgbClr>
                  </a:outerShdw>
                </a:effectLst>
              </a:rPr>
              <a:t>MARCO GENERAL DEL METODO</a:t>
            </a:r>
          </a:p>
        </p:txBody>
      </p:sp>
      <p:sp>
        <p:nvSpPr>
          <p:cNvPr id="4" name="CuadroTexto 3"/>
          <p:cNvSpPr txBox="1"/>
          <p:nvPr/>
        </p:nvSpPr>
        <p:spPr>
          <a:xfrm>
            <a:off x="514556" y="3194429"/>
            <a:ext cx="4477636" cy="1384995"/>
          </a:xfrm>
          <a:prstGeom prst="rect">
            <a:avLst/>
          </a:prstGeom>
          <a:noFill/>
        </p:spPr>
        <p:txBody>
          <a:bodyPr wrap="square" rtlCol="0">
            <a:spAutoFit/>
          </a:bodyPr>
          <a:lstStyle/>
          <a:p>
            <a:pPr algn="ctr"/>
            <a:r>
              <a:rPr lang="es-AR" sz="2800" dirty="0"/>
              <a:t>HONORARIO A CARGO DE NUESTRO CLIENTE (DISPONIBLE)</a:t>
            </a:r>
          </a:p>
        </p:txBody>
      </p:sp>
      <p:sp>
        <p:nvSpPr>
          <p:cNvPr id="5" name="CuadroTexto 4"/>
          <p:cNvSpPr txBox="1"/>
          <p:nvPr/>
        </p:nvSpPr>
        <p:spPr>
          <a:xfrm>
            <a:off x="6112955" y="3244334"/>
            <a:ext cx="5240845" cy="954107"/>
          </a:xfrm>
          <a:prstGeom prst="rect">
            <a:avLst/>
          </a:prstGeom>
          <a:noFill/>
        </p:spPr>
        <p:txBody>
          <a:bodyPr wrap="square" rtlCol="0">
            <a:spAutoFit/>
          </a:bodyPr>
          <a:lstStyle/>
          <a:p>
            <a:pPr algn="ctr"/>
            <a:r>
              <a:rPr lang="es-AR" sz="2800" dirty="0"/>
              <a:t>HONORARIO A CARGO DE TERCEROS (INDISPONIBLE)</a:t>
            </a:r>
          </a:p>
        </p:txBody>
      </p:sp>
      <p:sp>
        <p:nvSpPr>
          <p:cNvPr id="8" name="CuadroTexto 7"/>
          <p:cNvSpPr txBox="1"/>
          <p:nvPr/>
        </p:nvSpPr>
        <p:spPr>
          <a:xfrm>
            <a:off x="7526796" y="4198441"/>
            <a:ext cx="2413161" cy="369332"/>
          </a:xfrm>
          <a:prstGeom prst="rect">
            <a:avLst/>
          </a:prstGeom>
          <a:noFill/>
        </p:spPr>
        <p:txBody>
          <a:bodyPr wrap="none" rtlCol="0">
            <a:spAutoFit/>
          </a:bodyPr>
          <a:lstStyle/>
          <a:p>
            <a:pPr algn="ctr"/>
            <a:r>
              <a:rPr lang="es-AR" dirty="0"/>
              <a:t>“CONDENA EN COSTAS”</a:t>
            </a:r>
          </a:p>
        </p:txBody>
      </p:sp>
    </p:spTree>
    <p:extLst>
      <p:ext uri="{BB962C8B-B14F-4D97-AF65-F5344CB8AC3E}">
        <p14:creationId xmlns:p14="http://schemas.microsoft.com/office/powerpoint/2010/main" val="3059196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259840" y="204022"/>
            <a:ext cx="10515600" cy="1325563"/>
          </a:xfrm>
        </p:spPr>
        <p:txBody>
          <a:bodyPr>
            <a:normAutofit/>
          </a:bodyPr>
          <a:lstStyle/>
          <a:p>
            <a:pPr algn="ctr"/>
            <a:r>
              <a:rPr lang="es-AR" sz="4800" b="1" dirty="0">
                <a:effectLst>
                  <a:outerShdw blurRad="38100" dist="38100" dir="2700000" algn="tl">
                    <a:srgbClr val="000000">
                      <a:alpha val="43137"/>
                    </a:srgbClr>
                  </a:outerShdw>
                </a:effectLst>
              </a:rPr>
              <a:t>MARCO GENERAL DEL METODO</a:t>
            </a:r>
          </a:p>
        </p:txBody>
      </p:sp>
      <p:sp>
        <p:nvSpPr>
          <p:cNvPr id="4" name="CuadroTexto 3"/>
          <p:cNvSpPr txBox="1"/>
          <p:nvPr/>
        </p:nvSpPr>
        <p:spPr>
          <a:xfrm>
            <a:off x="1073356" y="3150666"/>
            <a:ext cx="4477636" cy="954107"/>
          </a:xfrm>
          <a:prstGeom prst="rect">
            <a:avLst/>
          </a:prstGeom>
          <a:noFill/>
        </p:spPr>
        <p:txBody>
          <a:bodyPr wrap="square" rtlCol="0">
            <a:spAutoFit/>
          </a:bodyPr>
          <a:lstStyle/>
          <a:p>
            <a:pPr algn="ctr"/>
            <a:r>
              <a:rPr lang="es-AR" sz="2800" dirty="0"/>
              <a:t>EJERCEMOS EL DERECHO A FIJAR NUESTRO HONORARIO</a:t>
            </a:r>
          </a:p>
        </p:txBody>
      </p:sp>
      <p:sp>
        <p:nvSpPr>
          <p:cNvPr id="6" name="CuadroTexto 5"/>
          <p:cNvSpPr txBox="1"/>
          <p:nvPr/>
        </p:nvSpPr>
        <p:spPr>
          <a:xfrm>
            <a:off x="3603408" y="1529585"/>
            <a:ext cx="4477636" cy="1384995"/>
          </a:xfrm>
          <a:prstGeom prst="rect">
            <a:avLst/>
          </a:prstGeom>
          <a:noFill/>
        </p:spPr>
        <p:txBody>
          <a:bodyPr wrap="square" rtlCol="0">
            <a:spAutoFit/>
          </a:bodyPr>
          <a:lstStyle/>
          <a:p>
            <a:pPr algn="ctr"/>
            <a:r>
              <a:rPr lang="es-AR" sz="2800" dirty="0"/>
              <a:t>HONORARIO A CARGO DE NUESTRO CLIENTE (DISPONIBLE)</a:t>
            </a:r>
          </a:p>
        </p:txBody>
      </p:sp>
      <p:sp>
        <p:nvSpPr>
          <p:cNvPr id="7" name="CuadroTexto 6"/>
          <p:cNvSpPr txBox="1"/>
          <p:nvPr/>
        </p:nvSpPr>
        <p:spPr>
          <a:xfrm>
            <a:off x="6214316" y="3150666"/>
            <a:ext cx="5408724" cy="954107"/>
          </a:xfrm>
          <a:prstGeom prst="rect">
            <a:avLst/>
          </a:prstGeom>
          <a:noFill/>
        </p:spPr>
        <p:txBody>
          <a:bodyPr wrap="square" rtlCol="0">
            <a:spAutoFit/>
          </a:bodyPr>
          <a:lstStyle/>
          <a:p>
            <a:pPr algn="ctr"/>
            <a:r>
              <a:rPr lang="es-AR" sz="2800" dirty="0"/>
              <a:t>NO EJERCEMOS EL DERECHO A FIJAR NUESTRO HONORARIO</a:t>
            </a:r>
          </a:p>
        </p:txBody>
      </p:sp>
      <p:sp>
        <p:nvSpPr>
          <p:cNvPr id="9" name="CuadroTexto 8"/>
          <p:cNvSpPr txBox="1"/>
          <p:nvPr/>
        </p:nvSpPr>
        <p:spPr>
          <a:xfrm>
            <a:off x="898750" y="4104773"/>
            <a:ext cx="5060104" cy="707886"/>
          </a:xfrm>
          <a:prstGeom prst="rect">
            <a:avLst/>
          </a:prstGeom>
          <a:noFill/>
        </p:spPr>
        <p:txBody>
          <a:bodyPr wrap="none" rtlCol="0">
            <a:spAutoFit/>
          </a:bodyPr>
          <a:lstStyle/>
          <a:p>
            <a:pPr algn="ctr"/>
            <a:r>
              <a:rPr lang="es-AR" sz="2000" dirty="0"/>
              <a:t>CONVENIO – PACTO</a:t>
            </a:r>
          </a:p>
          <a:p>
            <a:pPr algn="ctr"/>
            <a:r>
              <a:rPr lang="es-AR" sz="2000" b="1" dirty="0"/>
              <a:t>JAMAS DELEGAR LA DETERMINACION AL JUEZ</a:t>
            </a:r>
          </a:p>
        </p:txBody>
      </p:sp>
      <p:sp>
        <p:nvSpPr>
          <p:cNvPr id="10" name="CuadroTexto 9"/>
          <p:cNvSpPr txBox="1"/>
          <p:nvPr/>
        </p:nvSpPr>
        <p:spPr>
          <a:xfrm>
            <a:off x="1073356" y="4812659"/>
            <a:ext cx="4531525" cy="646331"/>
          </a:xfrm>
          <a:prstGeom prst="rect">
            <a:avLst/>
          </a:prstGeom>
          <a:noFill/>
        </p:spPr>
        <p:txBody>
          <a:bodyPr wrap="square" rtlCol="0">
            <a:spAutoFit/>
          </a:bodyPr>
          <a:lstStyle/>
          <a:p>
            <a:pPr algn="ctr"/>
            <a:r>
              <a:rPr lang="es-AR" dirty="0"/>
              <a:t>NORMA ARANCELARIA: LEY 14.967, ARTS. 1.255 CCCN Y 14 LEY 24.432</a:t>
            </a:r>
          </a:p>
        </p:txBody>
      </p:sp>
      <p:sp>
        <p:nvSpPr>
          <p:cNvPr id="11" name="CuadroTexto 10"/>
          <p:cNvSpPr txBox="1"/>
          <p:nvPr/>
        </p:nvSpPr>
        <p:spPr>
          <a:xfrm>
            <a:off x="6812519" y="4240143"/>
            <a:ext cx="4212317" cy="707886"/>
          </a:xfrm>
          <a:prstGeom prst="rect">
            <a:avLst/>
          </a:prstGeom>
          <a:noFill/>
        </p:spPr>
        <p:txBody>
          <a:bodyPr wrap="square" rtlCol="0">
            <a:spAutoFit/>
          </a:bodyPr>
          <a:lstStyle/>
          <a:p>
            <a:pPr algn="ctr"/>
            <a:r>
              <a:rPr lang="es-AR" sz="2000" dirty="0"/>
              <a:t>NORMA ARANCELARIA: LEY 14.967, ARTS. 1.255 CCCN</a:t>
            </a:r>
          </a:p>
        </p:txBody>
      </p:sp>
    </p:spTree>
    <p:extLst>
      <p:ext uri="{BB962C8B-B14F-4D97-AF65-F5344CB8AC3E}">
        <p14:creationId xmlns:p14="http://schemas.microsoft.com/office/powerpoint/2010/main" val="21833923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335859" y="250296"/>
            <a:ext cx="10515600" cy="1325563"/>
          </a:xfrm>
        </p:spPr>
        <p:txBody>
          <a:bodyPr>
            <a:normAutofit/>
          </a:bodyPr>
          <a:lstStyle/>
          <a:p>
            <a:pPr algn="ctr"/>
            <a:r>
              <a:rPr lang="es-AR" sz="4800" b="1" dirty="0">
                <a:effectLst>
                  <a:outerShdw blurRad="38100" dist="38100" dir="2700000" algn="tl">
                    <a:srgbClr val="000000">
                      <a:alpha val="43137"/>
                    </a:srgbClr>
                  </a:outerShdw>
                </a:effectLst>
              </a:rPr>
              <a:t>MARCO GENERAL DEL METODO</a:t>
            </a:r>
          </a:p>
        </p:txBody>
      </p:sp>
      <p:sp>
        <p:nvSpPr>
          <p:cNvPr id="6" name="CuadroTexto 5"/>
          <p:cNvSpPr txBox="1"/>
          <p:nvPr/>
        </p:nvSpPr>
        <p:spPr>
          <a:xfrm>
            <a:off x="3857182" y="1535170"/>
            <a:ext cx="4477636" cy="1384995"/>
          </a:xfrm>
          <a:prstGeom prst="rect">
            <a:avLst/>
          </a:prstGeom>
          <a:noFill/>
        </p:spPr>
        <p:txBody>
          <a:bodyPr wrap="square" rtlCol="0">
            <a:spAutoFit/>
          </a:bodyPr>
          <a:lstStyle/>
          <a:p>
            <a:pPr algn="ctr"/>
            <a:r>
              <a:rPr lang="es-AR" sz="2800" dirty="0"/>
              <a:t>HONORARIO A CARGO DE TERCEROS</a:t>
            </a:r>
          </a:p>
          <a:p>
            <a:pPr algn="ctr"/>
            <a:r>
              <a:rPr lang="es-AR" sz="2800" dirty="0"/>
              <a:t>(INDISPONIBLE)</a:t>
            </a:r>
          </a:p>
        </p:txBody>
      </p:sp>
      <p:sp>
        <p:nvSpPr>
          <p:cNvPr id="13" name="CuadroTexto 12"/>
          <p:cNvSpPr txBox="1"/>
          <p:nvPr/>
        </p:nvSpPr>
        <p:spPr>
          <a:xfrm>
            <a:off x="4889419" y="2816142"/>
            <a:ext cx="2413161" cy="369332"/>
          </a:xfrm>
          <a:prstGeom prst="rect">
            <a:avLst/>
          </a:prstGeom>
          <a:noFill/>
        </p:spPr>
        <p:txBody>
          <a:bodyPr wrap="none" rtlCol="0">
            <a:spAutoFit/>
          </a:bodyPr>
          <a:lstStyle/>
          <a:p>
            <a:pPr algn="ctr"/>
            <a:r>
              <a:rPr lang="es-AR" dirty="0"/>
              <a:t>“CONDENA EN COSTAS”</a:t>
            </a:r>
          </a:p>
        </p:txBody>
      </p:sp>
      <p:sp>
        <p:nvSpPr>
          <p:cNvPr id="14" name="CuadroTexto 13"/>
          <p:cNvSpPr txBox="1"/>
          <p:nvPr/>
        </p:nvSpPr>
        <p:spPr>
          <a:xfrm>
            <a:off x="1520949" y="3247030"/>
            <a:ext cx="3627120" cy="954107"/>
          </a:xfrm>
          <a:prstGeom prst="rect">
            <a:avLst/>
          </a:prstGeom>
          <a:noFill/>
        </p:spPr>
        <p:txBody>
          <a:bodyPr wrap="square" rtlCol="0">
            <a:spAutoFit/>
          </a:bodyPr>
          <a:lstStyle/>
          <a:p>
            <a:pPr algn="ctr"/>
            <a:r>
              <a:rPr lang="es-AR" sz="2800" dirty="0"/>
              <a:t>HAY SOLIDARIDAD (ART. 58)</a:t>
            </a:r>
          </a:p>
        </p:txBody>
      </p:sp>
      <p:sp>
        <p:nvSpPr>
          <p:cNvPr id="15" name="CuadroTexto 14"/>
          <p:cNvSpPr txBox="1"/>
          <p:nvPr/>
        </p:nvSpPr>
        <p:spPr>
          <a:xfrm>
            <a:off x="6441259" y="3200863"/>
            <a:ext cx="4856842" cy="523220"/>
          </a:xfrm>
          <a:prstGeom prst="rect">
            <a:avLst/>
          </a:prstGeom>
          <a:noFill/>
        </p:spPr>
        <p:txBody>
          <a:bodyPr wrap="none" rtlCol="0">
            <a:spAutoFit/>
          </a:bodyPr>
          <a:lstStyle/>
          <a:p>
            <a:pPr algn="ctr"/>
            <a:r>
              <a:rPr lang="es-AR" sz="2800" dirty="0"/>
              <a:t>NO HAY SOLIDARIDAD (ART. 58) </a:t>
            </a:r>
          </a:p>
        </p:txBody>
      </p:sp>
      <p:sp>
        <p:nvSpPr>
          <p:cNvPr id="16" name="CuadroTexto 15"/>
          <p:cNvSpPr txBox="1"/>
          <p:nvPr/>
        </p:nvSpPr>
        <p:spPr>
          <a:xfrm>
            <a:off x="1880621" y="4262693"/>
            <a:ext cx="3117078" cy="1384995"/>
          </a:xfrm>
          <a:prstGeom prst="rect">
            <a:avLst/>
          </a:prstGeom>
          <a:noFill/>
        </p:spPr>
        <p:txBody>
          <a:bodyPr wrap="square" rtlCol="0">
            <a:spAutoFit/>
          </a:bodyPr>
          <a:lstStyle/>
          <a:p>
            <a:r>
              <a:rPr lang="es-AR" sz="2800" dirty="0"/>
              <a:t>NORMA APLICABLE: </a:t>
            </a:r>
          </a:p>
          <a:p>
            <a:r>
              <a:rPr lang="es-AR" sz="2800" dirty="0"/>
              <a:t>LEY 14967 y ART. 1.255 CCCN</a:t>
            </a:r>
          </a:p>
        </p:txBody>
      </p:sp>
      <p:sp>
        <p:nvSpPr>
          <p:cNvPr id="17" name="CuadroTexto 16"/>
          <p:cNvSpPr txBox="1"/>
          <p:nvPr/>
        </p:nvSpPr>
        <p:spPr>
          <a:xfrm>
            <a:off x="6517640" y="3773948"/>
            <a:ext cx="5019040" cy="1384995"/>
          </a:xfrm>
          <a:prstGeom prst="rect">
            <a:avLst/>
          </a:prstGeom>
          <a:noFill/>
        </p:spPr>
        <p:txBody>
          <a:bodyPr wrap="square" rtlCol="0">
            <a:spAutoFit/>
          </a:bodyPr>
          <a:lstStyle/>
          <a:p>
            <a:r>
              <a:rPr lang="es-AR" sz="2800" dirty="0"/>
              <a:t>NORMA APLICABLE: </a:t>
            </a:r>
          </a:p>
          <a:p>
            <a:r>
              <a:rPr lang="es-AR" sz="2800" dirty="0"/>
              <a:t>ART. 13 LEY 24.432 – LEY 14967</a:t>
            </a:r>
          </a:p>
          <a:p>
            <a:r>
              <a:rPr lang="es-AR" sz="2800" b="1" dirty="0"/>
              <a:t>Inaplicabilidad Art. 1255 CCN</a:t>
            </a:r>
          </a:p>
        </p:txBody>
      </p:sp>
      <p:sp>
        <p:nvSpPr>
          <p:cNvPr id="18" name="CuadroTexto 17"/>
          <p:cNvSpPr txBox="1"/>
          <p:nvPr/>
        </p:nvSpPr>
        <p:spPr>
          <a:xfrm>
            <a:off x="1724149" y="5872308"/>
            <a:ext cx="9150102" cy="523220"/>
          </a:xfrm>
          <a:prstGeom prst="rect">
            <a:avLst/>
          </a:prstGeom>
          <a:noFill/>
        </p:spPr>
        <p:txBody>
          <a:bodyPr wrap="square" rtlCol="0">
            <a:spAutoFit/>
          </a:bodyPr>
          <a:lstStyle/>
          <a:p>
            <a:pPr algn="ctr"/>
            <a:r>
              <a:rPr lang="es-AR" sz="2800" dirty="0"/>
              <a:t>ESPECIAL ATENCION A LA SOLIDARIDAD DEL ART. 58 L.H.P. </a:t>
            </a:r>
          </a:p>
        </p:txBody>
      </p:sp>
    </p:spTree>
    <p:extLst>
      <p:ext uri="{BB962C8B-B14F-4D97-AF65-F5344CB8AC3E}">
        <p14:creationId xmlns:p14="http://schemas.microsoft.com/office/powerpoint/2010/main" val="12607766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4499"/>
            <a:ext cx="10515600" cy="1325563"/>
          </a:xfrm>
        </p:spPr>
        <p:txBody>
          <a:bodyPr/>
          <a:lstStyle/>
          <a:p>
            <a:pPr algn="ctr"/>
            <a:r>
              <a:rPr lang="es-AR" dirty="0"/>
              <a:t>EL ART. 13 LEY 24432 (1995)</a:t>
            </a:r>
          </a:p>
        </p:txBody>
      </p:sp>
      <p:sp>
        <p:nvSpPr>
          <p:cNvPr id="3" name="Rectángulo 2"/>
          <p:cNvSpPr/>
          <p:nvPr/>
        </p:nvSpPr>
        <p:spPr>
          <a:xfrm>
            <a:off x="563880" y="1494033"/>
            <a:ext cx="11261128" cy="6555641"/>
          </a:xfrm>
          <a:prstGeom prst="rect">
            <a:avLst/>
          </a:prstGeom>
        </p:spPr>
        <p:txBody>
          <a:bodyPr wrap="square">
            <a:spAutoFit/>
          </a:bodyPr>
          <a:lstStyle/>
          <a:p>
            <a:pPr algn="just"/>
            <a:r>
              <a:rPr lang="es-ES" sz="2000" b="1" dirty="0">
                <a:solidFill>
                  <a:srgbClr val="000000"/>
                </a:solidFill>
                <a:latin typeface="Gill Sans"/>
              </a:rPr>
              <a:t>ARTICULO 13. – </a:t>
            </a:r>
            <a:r>
              <a:rPr lang="es-ES" sz="2000" dirty="0">
                <a:solidFill>
                  <a:srgbClr val="000000"/>
                </a:solidFill>
                <a:latin typeface="Gill Sans"/>
              </a:rPr>
              <a:t>Los jueces deberán regular honorarios a los profesionales…por la labor desarrollada en procesos judiciales… sin atender a los montos o porcentuales mínimos establecidos en los regímenes arancelarios nacionales o locales que rijan su actividad, cuando la naturaleza, alcance, tiempo, calidad o resultado de la tarea realizada o el valor de los bienes que se consideren, indicaren razonablemente que la aplicación estricta lisa y llana de esos aranceles ocasionaría una evidente e injustificada desproporción entre la importancia del trabajo efectivamente cumplido y la retribución que en virtud de aquellas normas arancelarias habría de corresponder….</a:t>
            </a:r>
          </a:p>
          <a:p>
            <a:pPr algn="just"/>
            <a:endParaRPr lang="es-ES" sz="2000" dirty="0">
              <a:solidFill>
                <a:srgbClr val="000000"/>
              </a:solidFill>
              <a:latin typeface="Gill Sans"/>
            </a:endParaRPr>
          </a:p>
          <a:p>
            <a:pPr algn="just"/>
            <a:r>
              <a:rPr lang="es-ES" sz="2000" b="1" dirty="0"/>
              <a:t>ARTICULO 14. – </a:t>
            </a:r>
            <a:r>
              <a:rPr lang="es-ES" sz="2000" dirty="0"/>
              <a:t>Los profesionales o expertos de cualquier actividad podrán pactar con sus clientes la retribución de sus honorarios, sin sujeción a las escalas contenidas en las correspondientes normas arancelarias. En caso de que tales honorarios deban ser abonados por labores desarrolladas en procesos judiciales o arbitrales, quedará a salvo el derecho de los profesionales de percibir honorarios a cargo de otra parte condenada en costas.</a:t>
            </a:r>
          </a:p>
          <a:p>
            <a:pPr algn="just"/>
            <a:endParaRPr lang="es-ES" sz="2000" dirty="0"/>
          </a:p>
          <a:p>
            <a:pPr algn="just"/>
            <a:r>
              <a:rPr lang="es-ES" sz="2000" b="1" dirty="0"/>
              <a:t>ARTICULO 15. – </a:t>
            </a:r>
            <a:r>
              <a:rPr lang="es-ES" sz="2000" dirty="0"/>
              <a:t>Lo dispuesto en los artículos 13 y 14 de la presente ley es complementario del Código Civil.</a:t>
            </a:r>
          </a:p>
          <a:p>
            <a:r>
              <a:rPr lang="es-ES" sz="2000" dirty="0"/>
              <a:t/>
            </a:r>
            <a:br>
              <a:rPr lang="es-ES" sz="2000" dirty="0"/>
            </a:br>
            <a:endParaRPr lang="es-ES" sz="2000" dirty="0"/>
          </a:p>
          <a:p>
            <a:r>
              <a:rPr lang="es-ES" sz="2000" dirty="0"/>
              <a:t/>
            </a:r>
            <a:br>
              <a:rPr lang="es-ES" sz="2000" dirty="0"/>
            </a:br>
            <a:endParaRPr lang="es-ES" sz="2000" dirty="0">
              <a:solidFill>
                <a:srgbClr val="000000"/>
              </a:solidFill>
              <a:latin typeface="Gill Sans"/>
            </a:endParaRPr>
          </a:p>
          <a:p>
            <a:pPr algn="just"/>
            <a:r>
              <a:rPr lang="es-ES" sz="2000" dirty="0">
                <a:solidFill>
                  <a:srgbClr val="000000"/>
                </a:solidFill>
                <a:latin typeface="Gill Sans"/>
              </a:rPr>
              <a:t> </a:t>
            </a:r>
            <a:endParaRPr lang="es-ES" sz="2000" b="0" i="0" dirty="0">
              <a:solidFill>
                <a:srgbClr val="000000"/>
              </a:solidFill>
              <a:effectLst/>
              <a:latin typeface="Gill Sans"/>
            </a:endParaRPr>
          </a:p>
        </p:txBody>
      </p:sp>
    </p:spTree>
    <p:extLst>
      <p:ext uri="{BB962C8B-B14F-4D97-AF65-F5344CB8AC3E}">
        <p14:creationId xmlns:p14="http://schemas.microsoft.com/office/powerpoint/2010/main" val="23247627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4" name="CuadroTexto 3"/>
          <p:cNvSpPr txBox="1"/>
          <p:nvPr/>
        </p:nvSpPr>
        <p:spPr>
          <a:xfrm>
            <a:off x="414636" y="955040"/>
            <a:ext cx="11269364" cy="4278094"/>
          </a:xfrm>
          <a:prstGeom prst="rect">
            <a:avLst/>
          </a:prstGeom>
          <a:noFill/>
        </p:spPr>
        <p:txBody>
          <a:bodyPr wrap="square" rtlCol="0">
            <a:spAutoFit/>
          </a:bodyPr>
          <a:lstStyle/>
          <a:p>
            <a:pPr algn="ctr"/>
            <a:r>
              <a:rPr lang="es-AR" sz="3200" dirty="0"/>
              <a:t>LEY 26.994 (CCCN)</a:t>
            </a:r>
          </a:p>
          <a:p>
            <a:pPr algn="ctr"/>
            <a:r>
              <a:rPr lang="es-ES" sz="2400" b="1" dirty="0"/>
              <a:t>ARTICULO 3° —</a:t>
            </a:r>
            <a:r>
              <a:rPr lang="es-ES" sz="2400" dirty="0"/>
              <a:t> </a:t>
            </a:r>
            <a:r>
              <a:rPr lang="es-ES" sz="2400" dirty="0" err="1"/>
              <a:t>Deróganse</a:t>
            </a:r>
            <a:r>
              <a:rPr lang="es-ES" sz="2400" dirty="0"/>
              <a:t> las siguientes normas:… (NO INCLUYE LA LEY 24.432 –ARTS. 13, 14-</a:t>
            </a:r>
            <a:r>
              <a:rPr lang="es-ES" sz="2400" b="1" dirty="0"/>
              <a:t>ARTICULO 5° —</a:t>
            </a:r>
            <a:r>
              <a:rPr lang="es-ES" sz="2400" dirty="0"/>
              <a:t> Las leyes que actualmente integran, complementan o se encuentran incorporadas al Código Civil o al Código de Comercio, excepto lo establecido en el artículo 3° de la presente ley, mantienen su vigencia como leyes que complementan al Código Civil y Comercial de la Nación aprobado por el artículo 1° de la presente.</a:t>
            </a:r>
            <a:br>
              <a:rPr lang="es-ES" sz="2400" dirty="0"/>
            </a:br>
            <a:r>
              <a:rPr lang="es-AR" sz="3200" dirty="0"/>
              <a:t> </a:t>
            </a:r>
          </a:p>
          <a:p>
            <a:pPr algn="ctr"/>
            <a:r>
              <a:rPr lang="es-AR" sz="3200" dirty="0"/>
              <a:t>LEY 27.423 (L.H.P. NAC. Y FED)</a:t>
            </a:r>
          </a:p>
          <a:p>
            <a:pPr algn="ctr"/>
            <a:r>
              <a:rPr lang="es-ES" sz="2800" dirty="0"/>
              <a:t>ARTÍCULO 65.- </a:t>
            </a:r>
            <a:r>
              <a:rPr lang="es-ES" sz="2800" dirty="0" err="1"/>
              <a:t>Deróganse</a:t>
            </a:r>
            <a:r>
              <a:rPr lang="es-ES" sz="2800" dirty="0"/>
              <a:t> la ley 21.839 y su modificatoria, y toda otra norma que se oponga a la presente…</a:t>
            </a:r>
            <a:endParaRPr lang="es-AR" sz="2800" dirty="0"/>
          </a:p>
        </p:txBody>
      </p:sp>
    </p:spTree>
    <p:extLst>
      <p:ext uri="{BB962C8B-B14F-4D97-AF65-F5344CB8AC3E}">
        <p14:creationId xmlns:p14="http://schemas.microsoft.com/office/powerpoint/2010/main" val="6784850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523338"/>
            <a:ext cx="10515600" cy="1325563"/>
          </a:xfrm>
        </p:spPr>
        <p:txBody>
          <a:bodyPr/>
          <a:lstStyle/>
          <a:p>
            <a:pPr algn="ctr"/>
            <a:r>
              <a:rPr lang="es-AR" b="1" dirty="0">
                <a:effectLst>
                  <a:outerShdw blurRad="38100" dist="38100" dir="2700000" algn="tl">
                    <a:srgbClr val="000000">
                      <a:alpha val="43137"/>
                    </a:srgbClr>
                  </a:outerShdw>
                </a:effectLst>
              </a:rPr>
              <a:t>MARCOS PARTICULARES</a:t>
            </a:r>
          </a:p>
        </p:txBody>
      </p:sp>
      <p:sp>
        <p:nvSpPr>
          <p:cNvPr id="4" name="CuadroTexto 3"/>
          <p:cNvSpPr txBox="1"/>
          <p:nvPr/>
        </p:nvSpPr>
        <p:spPr>
          <a:xfrm>
            <a:off x="1184602" y="2421380"/>
            <a:ext cx="4477636" cy="1200329"/>
          </a:xfrm>
          <a:prstGeom prst="rect">
            <a:avLst/>
          </a:prstGeom>
          <a:noFill/>
        </p:spPr>
        <p:txBody>
          <a:bodyPr wrap="square" rtlCol="0">
            <a:spAutoFit/>
          </a:bodyPr>
          <a:lstStyle/>
          <a:p>
            <a:pPr algn="ctr"/>
            <a:r>
              <a:rPr lang="es-AR" sz="2400" b="1" dirty="0">
                <a:effectLst>
                  <a:outerShdw blurRad="38100" dist="38100" dir="2700000" algn="tl">
                    <a:srgbClr val="000000">
                      <a:alpha val="43137"/>
                    </a:srgbClr>
                  </a:outerShdw>
                </a:effectLst>
              </a:rPr>
              <a:t>MULTIPLICIDAD DE LETRADOS INTERVINIENTES</a:t>
            </a:r>
          </a:p>
          <a:p>
            <a:pPr algn="ctr"/>
            <a:endParaRPr lang="es-AR" sz="2400" dirty="0"/>
          </a:p>
        </p:txBody>
      </p:sp>
      <p:sp>
        <p:nvSpPr>
          <p:cNvPr id="8" name="CuadroTexto 7"/>
          <p:cNvSpPr txBox="1"/>
          <p:nvPr/>
        </p:nvSpPr>
        <p:spPr>
          <a:xfrm>
            <a:off x="6384463" y="4348075"/>
            <a:ext cx="4629921" cy="461665"/>
          </a:xfrm>
          <a:prstGeom prst="rect">
            <a:avLst/>
          </a:prstGeom>
          <a:noFill/>
        </p:spPr>
        <p:txBody>
          <a:bodyPr wrap="square" rtlCol="0">
            <a:spAutoFit/>
          </a:bodyPr>
          <a:lstStyle/>
          <a:p>
            <a:pPr algn="ctr"/>
            <a:r>
              <a:rPr lang="es-AR" sz="2400" b="1" dirty="0">
                <a:effectLst>
                  <a:outerShdw blurRad="38100" dist="38100" dir="2700000" algn="tl">
                    <a:srgbClr val="000000">
                      <a:alpha val="43137"/>
                    </a:srgbClr>
                  </a:outerShdw>
                </a:effectLst>
              </a:rPr>
              <a:t>SOLIDARIDAD ART. 58 L.H.P</a:t>
            </a:r>
          </a:p>
        </p:txBody>
      </p:sp>
      <p:sp>
        <p:nvSpPr>
          <p:cNvPr id="13" name="CuadroTexto 12"/>
          <p:cNvSpPr txBox="1"/>
          <p:nvPr/>
        </p:nvSpPr>
        <p:spPr>
          <a:xfrm>
            <a:off x="2074940" y="4240354"/>
            <a:ext cx="3428479" cy="523220"/>
          </a:xfrm>
          <a:prstGeom prst="rect">
            <a:avLst/>
          </a:prstGeom>
          <a:noFill/>
        </p:spPr>
        <p:txBody>
          <a:bodyPr wrap="square" rtlCol="0">
            <a:spAutoFit/>
          </a:bodyPr>
          <a:lstStyle/>
          <a:p>
            <a:r>
              <a:rPr lang="es-AR" sz="2800" b="1" dirty="0">
                <a:effectLst>
                  <a:outerShdw blurRad="38100" dist="38100" dir="2700000" algn="tl">
                    <a:srgbClr val="000000">
                      <a:alpha val="43137"/>
                    </a:srgbClr>
                  </a:outerShdw>
                </a:effectLst>
              </a:rPr>
              <a:t>ETAPAS AGOTADAS</a:t>
            </a:r>
          </a:p>
        </p:txBody>
      </p:sp>
      <p:sp>
        <p:nvSpPr>
          <p:cNvPr id="14" name="CuadroTexto 13"/>
          <p:cNvSpPr txBox="1"/>
          <p:nvPr/>
        </p:nvSpPr>
        <p:spPr>
          <a:xfrm>
            <a:off x="6709583" y="2421380"/>
            <a:ext cx="4629921" cy="830997"/>
          </a:xfrm>
          <a:prstGeom prst="rect">
            <a:avLst/>
          </a:prstGeom>
          <a:noFill/>
        </p:spPr>
        <p:txBody>
          <a:bodyPr wrap="square" rtlCol="0">
            <a:spAutoFit/>
          </a:bodyPr>
          <a:lstStyle/>
          <a:p>
            <a:pPr algn="ctr"/>
            <a:r>
              <a:rPr lang="es-AR" sz="2400" b="1" dirty="0">
                <a:effectLst>
                  <a:outerShdw blurRad="38100" dist="38100" dir="2700000" algn="tl">
                    <a:srgbClr val="000000">
                      <a:alpha val="43137"/>
                    </a:srgbClr>
                  </a:outerShdw>
                </a:effectLst>
              </a:rPr>
              <a:t>CAUSAS DE MENOR CUANTIA ECONOMICA</a:t>
            </a:r>
          </a:p>
        </p:txBody>
      </p:sp>
    </p:spTree>
    <p:extLst>
      <p:ext uri="{BB962C8B-B14F-4D97-AF65-F5344CB8AC3E}">
        <p14:creationId xmlns:p14="http://schemas.microsoft.com/office/powerpoint/2010/main" val="36376100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5958673"/>
          </a:xfrm>
        </p:spPr>
        <p:txBody>
          <a:bodyPr>
            <a:noAutofit/>
          </a:bodyPr>
          <a:lstStyle/>
          <a:p>
            <a:pPr algn="just"/>
            <a:r>
              <a:rPr lang="es-AR" sz="3200" b="1" dirty="0"/>
              <a:t>El respeto al estipendio mínimo reconocido en el Art. 22 ley 14.967, en definitiva a la protección arancelaria allí concebida, no sólo mejor realizará los objetivos de la nueva ley respecto del ejercicio de la abogacía sino que además y fundamentalmente, garantizará </a:t>
            </a:r>
            <a:r>
              <a:rPr lang="es-AR" sz="3200" b="1" u="sng" dirty="0">
                <a:effectLst>
                  <a:outerShdw blurRad="38100" dist="38100" dir="2700000" algn="tl">
                    <a:srgbClr val="000000">
                      <a:alpha val="43137"/>
                    </a:srgbClr>
                  </a:outerShdw>
                </a:effectLst>
              </a:rPr>
              <a:t>que todos los conflictos necesarios de someter a decisión judicial puedan ser de manera efectiva llevados a consideración de un Juez, no obstante su cuantía. </a:t>
            </a:r>
            <a:r>
              <a:rPr lang="es-AR" sz="3200" b="1" dirty="0"/>
              <a:t>Así, y sólo así, podrá realmente afirmarse que el Poder Judicial, en tanto poder del Estado Bonaerense, asegura la tutela judicial, continua y efectiva prescripta en el art. 15 de nuestra constitución provincial.</a:t>
            </a:r>
            <a:endParaRPr lang="es-ES" sz="3200" b="1" dirty="0"/>
          </a:p>
        </p:txBody>
      </p:sp>
      <p:sp>
        <p:nvSpPr>
          <p:cNvPr id="3" name="Marcador de contenido 2"/>
          <p:cNvSpPr>
            <a:spLocks noGrp="1"/>
          </p:cNvSpPr>
          <p:nvPr>
            <p:ph idx="1"/>
          </p:nvPr>
        </p:nvSpPr>
        <p:spPr/>
        <p:txBody>
          <a:bodyPr>
            <a:normAutofit/>
          </a:bodyPr>
          <a:lstStyle/>
          <a:p>
            <a:r>
              <a:rPr lang="es-ES" dirty="0"/>
              <a:t/>
            </a:r>
            <a:br>
              <a:rPr lang="es-ES" dirty="0"/>
            </a:br>
            <a:endParaRPr lang="es-AR" dirty="0"/>
          </a:p>
        </p:txBody>
      </p:sp>
    </p:spTree>
    <p:extLst>
      <p:ext uri="{BB962C8B-B14F-4D97-AF65-F5344CB8AC3E}">
        <p14:creationId xmlns:p14="http://schemas.microsoft.com/office/powerpoint/2010/main" val="23120422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5958673"/>
          </a:xfrm>
        </p:spPr>
        <p:txBody>
          <a:bodyPr>
            <a:noAutofit/>
          </a:bodyPr>
          <a:lstStyle/>
          <a:p>
            <a:pPr algn="just"/>
            <a:r>
              <a:rPr lang="es-ES" sz="3200" b="1" dirty="0"/>
              <a:t>Una valoración ínfima de la intervención letrada se volverá absolutamente funcional a consagrar la vigencia de aquella máxima que día a día gana mayor entidad y es que “el análisis económico del caso acaba con  los derechos”, mas aun cuando la retribución del trabajo profesional desplegado en pos de su reconocimiento se volverá imprevisible y sujeta a esa discrecionalidad que tanto preocupó al legislador bonaerense y determino los términos de la nueva L.H.P.</a:t>
            </a:r>
          </a:p>
        </p:txBody>
      </p:sp>
    </p:spTree>
    <p:extLst>
      <p:ext uri="{BB962C8B-B14F-4D97-AF65-F5344CB8AC3E}">
        <p14:creationId xmlns:p14="http://schemas.microsoft.com/office/powerpoint/2010/main" val="29093191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529779" y="549552"/>
            <a:ext cx="9132442" cy="5587087"/>
          </a:xfrm>
        </p:spPr>
        <p:txBody>
          <a:bodyPr>
            <a:noAutofit/>
          </a:bodyPr>
          <a:lstStyle/>
          <a:p>
            <a:pPr algn="just"/>
            <a:r>
              <a:rPr lang="es-ES" sz="3200" b="1" dirty="0"/>
              <a:t>La equidad aplicada en forma aislada, sin registro del contexto general en el cual se inserta la actuación profesional particular, consagra un inequitativo y desigual acceso a la justicia bonaerense y ello, de ninguna manera, merece ser fomentado ni tolerado. </a:t>
            </a:r>
          </a:p>
        </p:txBody>
      </p:sp>
    </p:spTree>
    <p:extLst>
      <p:ext uri="{BB962C8B-B14F-4D97-AF65-F5344CB8AC3E}">
        <p14:creationId xmlns:p14="http://schemas.microsoft.com/office/powerpoint/2010/main" val="33897287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E72F2AE3-03EB-B30B-F354-25021E88F1E6}"/>
              </a:ext>
            </a:extLst>
          </p:cNvPr>
          <p:cNvPicPr>
            <a:picLocks noChangeAspect="1"/>
          </p:cNvPicPr>
          <p:nvPr/>
        </p:nvPicPr>
        <p:blipFill>
          <a:blip r:embed="rId2"/>
          <a:stretch>
            <a:fillRect/>
          </a:stretch>
        </p:blipFill>
        <p:spPr>
          <a:xfrm>
            <a:off x="6014208" y="385894"/>
            <a:ext cx="5557706" cy="5557706"/>
          </a:xfrm>
          <a:prstGeom prst="rect">
            <a:avLst/>
          </a:prstGeom>
        </p:spPr>
      </p:pic>
      <p:pic>
        <p:nvPicPr>
          <p:cNvPr id="6" name="Imagen 5">
            <a:extLst>
              <a:ext uri="{FF2B5EF4-FFF2-40B4-BE49-F238E27FC236}">
                <a16:creationId xmlns:a16="http://schemas.microsoft.com/office/drawing/2014/main" id="{5B5E2477-BCB0-D5FE-B84D-33EBAE3DC03F}"/>
              </a:ext>
            </a:extLst>
          </p:cNvPr>
          <p:cNvPicPr>
            <a:picLocks noChangeAspect="1"/>
          </p:cNvPicPr>
          <p:nvPr/>
        </p:nvPicPr>
        <p:blipFill>
          <a:blip r:embed="rId3"/>
          <a:stretch>
            <a:fillRect/>
          </a:stretch>
        </p:blipFill>
        <p:spPr>
          <a:xfrm>
            <a:off x="599114" y="385894"/>
            <a:ext cx="5415094" cy="5557706"/>
          </a:xfrm>
          <a:prstGeom prst="rect">
            <a:avLst/>
          </a:prstGeom>
        </p:spPr>
      </p:pic>
    </p:spTree>
    <p:extLst>
      <p:ext uri="{BB962C8B-B14F-4D97-AF65-F5344CB8AC3E}">
        <p14:creationId xmlns:p14="http://schemas.microsoft.com/office/powerpoint/2010/main" val="1294100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5B9BD5">
            <a:alpha val="34000"/>
          </a:srgbClr>
        </a:solidFill>
        <a:effectLst/>
      </p:bgPr>
    </p:bg>
    <p:spTree>
      <p:nvGrpSpPr>
        <p:cNvPr id="1" name=""/>
        <p:cNvGrpSpPr/>
        <p:nvPr/>
      </p:nvGrpSpPr>
      <p:grpSpPr>
        <a:xfrm>
          <a:off x="0" y="0"/>
          <a:ext cx="0" cy="0"/>
          <a:chOff x="0" y="0"/>
          <a:chExt cx="0" cy="0"/>
        </a:xfrm>
      </p:grpSpPr>
      <p:sp>
        <p:nvSpPr>
          <p:cNvPr id="7" name="CuadroTexto 6"/>
          <p:cNvSpPr txBox="1"/>
          <p:nvPr/>
        </p:nvSpPr>
        <p:spPr>
          <a:xfrm>
            <a:off x="2126389" y="227263"/>
            <a:ext cx="8067040" cy="646331"/>
          </a:xfrm>
          <a:prstGeom prst="rect">
            <a:avLst/>
          </a:prstGeom>
          <a:noFill/>
        </p:spPr>
        <p:txBody>
          <a:bodyPr wrap="square" rtlCol="0">
            <a:spAutoFit/>
          </a:bodyPr>
          <a:lstStyle/>
          <a:p>
            <a:r>
              <a:rPr lang="es-AR" sz="3600" dirty="0"/>
              <a:t>MINIMOS ARANCELARIOS PARTICULARES</a:t>
            </a:r>
          </a:p>
        </p:txBody>
      </p:sp>
      <p:graphicFrame>
        <p:nvGraphicFramePr>
          <p:cNvPr id="2" name="Tabla 1"/>
          <p:cNvGraphicFramePr>
            <a:graphicFrameLocks noGrp="1"/>
          </p:cNvGraphicFramePr>
          <p:nvPr>
            <p:extLst>
              <p:ext uri="{D42A27DB-BD31-4B8C-83A1-F6EECF244321}">
                <p14:modId xmlns:p14="http://schemas.microsoft.com/office/powerpoint/2010/main" val="2746796463"/>
              </p:ext>
            </p:extLst>
          </p:nvPr>
        </p:nvGraphicFramePr>
        <p:xfrm>
          <a:off x="422787" y="1032390"/>
          <a:ext cx="11474245" cy="5754630"/>
        </p:xfrm>
        <a:graphic>
          <a:graphicData uri="http://schemas.openxmlformats.org/drawingml/2006/table">
            <a:tbl>
              <a:tblPr/>
              <a:tblGrid>
                <a:gridCol w="1907076">
                  <a:extLst>
                    <a:ext uri="{9D8B030D-6E8A-4147-A177-3AD203B41FA5}">
                      <a16:colId xmlns:a16="http://schemas.microsoft.com/office/drawing/2014/main" val="1955146591"/>
                    </a:ext>
                  </a:extLst>
                </a:gridCol>
                <a:gridCol w="2701692">
                  <a:extLst>
                    <a:ext uri="{9D8B030D-6E8A-4147-A177-3AD203B41FA5}">
                      <a16:colId xmlns:a16="http://schemas.microsoft.com/office/drawing/2014/main" val="956807789"/>
                    </a:ext>
                  </a:extLst>
                </a:gridCol>
                <a:gridCol w="2224923">
                  <a:extLst>
                    <a:ext uri="{9D8B030D-6E8A-4147-A177-3AD203B41FA5}">
                      <a16:colId xmlns:a16="http://schemas.microsoft.com/office/drawing/2014/main" val="3793145878"/>
                    </a:ext>
                  </a:extLst>
                </a:gridCol>
                <a:gridCol w="2320277">
                  <a:extLst>
                    <a:ext uri="{9D8B030D-6E8A-4147-A177-3AD203B41FA5}">
                      <a16:colId xmlns:a16="http://schemas.microsoft.com/office/drawing/2014/main" val="2391140714"/>
                    </a:ext>
                  </a:extLst>
                </a:gridCol>
                <a:gridCol w="2320277">
                  <a:extLst>
                    <a:ext uri="{9D8B030D-6E8A-4147-A177-3AD203B41FA5}">
                      <a16:colId xmlns:a16="http://schemas.microsoft.com/office/drawing/2014/main" val="15987846"/>
                    </a:ext>
                  </a:extLst>
                </a:gridCol>
              </a:tblGrid>
              <a:tr h="424408">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Art. 16/21</a:t>
                      </a:r>
                    </a:p>
                    <a:p>
                      <a:pPr algn="ctr" fontAlgn="ctr"/>
                      <a:r>
                        <a:rPr lang="es-ES" sz="2800" b="1" i="0" u="none" strike="noStrike" dirty="0" err="1">
                          <a:solidFill>
                            <a:srgbClr val="000000"/>
                          </a:solidFill>
                          <a:effectLst/>
                          <a:latin typeface="Segoe UI Light" panose="020B0502040204020203" pitchFamily="34" charset="0"/>
                          <a:cs typeface="Segoe UI Light" panose="020B0502040204020203" pitchFamily="34" charset="0"/>
                        </a:rPr>
                        <a:t>Minimo</a:t>
                      </a:r>
                      <a:r>
                        <a:rPr lang="es-ES" sz="2800" b="1" i="0" u="none" strike="noStrike" baseline="0" dirty="0">
                          <a:solidFill>
                            <a:srgbClr val="000000"/>
                          </a:solidFill>
                          <a:effectLst/>
                          <a:latin typeface="Segoe UI Light" panose="020B0502040204020203" pitchFamily="34" charset="0"/>
                          <a:cs typeface="Segoe UI Light" panose="020B0502040204020203" pitchFamily="34" charset="0"/>
                        </a:rPr>
                        <a:t> Gral.</a:t>
                      </a:r>
                      <a:r>
                        <a:rPr lang="es-ES" sz="2800" b="1" i="0" u="none" strike="noStrike" dirty="0">
                          <a:solidFill>
                            <a:srgbClr val="000000"/>
                          </a:solidFill>
                          <a:effectLst/>
                          <a:latin typeface="Segoe UI Light" panose="020B0502040204020203" pitchFamily="34" charset="0"/>
                          <a:cs typeface="Segoe UI Light" panose="020B0502040204020203" pitchFamily="34" charset="0"/>
                        </a:rPr>
                        <a:t>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Art. 34 </a:t>
                      </a:r>
                    </a:p>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Ejecutivos</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Art. 41</a:t>
                      </a:r>
                    </a:p>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Ej. </a:t>
                      </a:r>
                      <a:r>
                        <a:rPr lang="es-ES" sz="2800" b="1" i="0" u="none" strike="noStrike" dirty="0" err="1">
                          <a:solidFill>
                            <a:srgbClr val="000000"/>
                          </a:solidFill>
                          <a:effectLst/>
                          <a:latin typeface="Segoe UI Light" panose="020B0502040204020203" pitchFamily="34" charset="0"/>
                          <a:cs typeface="Segoe UI Light" panose="020B0502040204020203" pitchFamily="34" charset="0"/>
                        </a:rPr>
                        <a:t>Hon</a:t>
                      </a:r>
                      <a:r>
                        <a:rPr lang="es-ES" sz="2800" b="1" i="0" u="none" strike="noStrike" dirty="0">
                          <a:solidFill>
                            <a:srgbClr val="000000"/>
                          </a:solidFill>
                          <a:effectLst/>
                          <a:latin typeface="Segoe UI Light" panose="020B0502040204020203" pitchFamily="34" charset="0"/>
                          <a:cs typeface="Segoe UI Light" panose="020B0502040204020203" pitchFamily="34" charset="0"/>
                        </a:rPr>
                        <a:t>/</a:t>
                      </a:r>
                      <a:r>
                        <a:rPr lang="es-ES" sz="2800" b="1" i="0" u="none" strike="noStrike" dirty="0" err="1">
                          <a:solidFill>
                            <a:srgbClr val="000000"/>
                          </a:solidFill>
                          <a:effectLst/>
                          <a:latin typeface="Segoe UI Light" panose="020B0502040204020203" pitchFamily="34" charset="0"/>
                          <a:cs typeface="Segoe UI Light" panose="020B0502040204020203" pitchFamily="34" charset="0"/>
                        </a:rPr>
                        <a:t>Sent</a:t>
                      </a:r>
                      <a:r>
                        <a:rPr lang="es-ES" sz="2800" b="1" i="0" u="none" strike="noStrike" dirty="0">
                          <a:solidFill>
                            <a:srgbClr val="000000"/>
                          </a:solidFill>
                          <a:effectLst/>
                          <a:latin typeface="Segoe UI Light" panose="020B0502040204020203" pitchFamily="34" charset="0"/>
                          <a:cs typeface="Segoe UI Light" panose="020B0502040204020203" pitchFamily="34" charset="0"/>
                        </a:rPr>
                        <a:t>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Art. 47</a:t>
                      </a:r>
                    </a:p>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Incidentes</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075508889"/>
                  </a:ext>
                </a:extLst>
              </a:tr>
              <a:tr h="438555">
                <a:tc>
                  <a:txBody>
                    <a:bodyPr/>
                    <a:lstStyle/>
                    <a:p>
                      <a:pPr algn="ctr" fontAlgn="ctr"/>
                      <a:endParaRPr lang="es-ES" sz="2800" b="1" i="0" u="none" strike="noStrike" dirty="0">
                        <a:solidFill>
                          <a:srgbClr val="000000"/>
                        </a:solidFill>
                        <a:effectLst/>
                        <a:latin typeface="Segoe UI Light" panose="020B0502040204020203" pitchFamily="34" charset="0"/>
                        <a:cs typeface="Segoe UI Light" panose="020B0502040204020203" pitchFamily="34" charset="0"/>
                      </a:endParaRP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17,5%</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000000"/>
                          </a:solidFill>
                          <a:effectLst/>
                          <a:latin typeface="Segoe UI Light" panose="020B0502040204020203" pitchFamily="34" charset="0"/>
                          <a:cs typeface="Segoe UI Light" panose="020B0502040204020203" pitchFamily="34" charset="0"/>
                        </a:rPr>
                        <a:t>7%</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000000"/>
                          </a:solidFill>
                          <a:effectLst/>
                          <a:latin typeface="Segoe UI Light" panose="020B0502040204020203" pitchFamily="34" charset="0"/>
                          <a:cs typeface="Segoe UI Light" panose="020B0502040204020203" pitchFamily="34" charset="0"/>
                        </a:rPr>
                        <a:t>5%</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000000"/>
                          </a:solidFill>
                          <a:effectLst/>
                          <a:latin typeface="Segoe UI Light" panose="020B0502040204020203" pitchFamily="34" charset="0"/>
                          <a:cs typeface="Segoe UI Light" panose="020B0502040204020203" pitchFamily="34" charset="0"/>
                        </a:rPr>
                        <a:t>1%</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7457482"/>
                  </a:ext>
                </a:extLst>
              </a:tr>
              <a:tr h="452702">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500.000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FF0000"/>
                          </a:solidFill>
                          <a:effectLst/>
                          <a:latin typeface="Segoe UI Light" panose="020B0502040204020203" pitchFamily="34" charset="0"/>
                          <a:cs typeface="Segoe UI Light" panose="020B0502040204020203" pitchFamily="34" charset="0"/>
                        </a:rPr>
                        <a:t>87.500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FF0000"/>
                          </a:solidFill>
                          <a:effectLst/>
                          <a:latin typeface="Segoe UI Light" panose="020B0502040204020203" pitchFamily="34" charset="0"/>
                          <a:cs typeface="Segoe UI Light" panose="020B0502040204020203" pitchFamily="34" charset="0"/>
                        </a:rPr>
                        <a:t>35.000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25000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5000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2104598"/>
                  </a:ext>
                </a:extLst>
              </a:tr>
              <a:tr h="452702">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600.000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105.000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FF0000"/>
                          </a:solidFill>
                          <a:effectLst/>
                          <a:latin typeface="Segoe UI Light" panose="020B0502040204020203" pitchFamily="34" charset="0"/>
                          <a:cs typeface="Segoe UI Light" panose="020B0502040204020203" pitchFamily="34" charset="0"/>
                        </a:rPr>
                        <a:t>42.000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30000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6000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4240388"/>
                  </a:ext>
                </a:extLst>
              </a:tr>
              <a:tr h="452702">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700.000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122.500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FF0000"/>
                          </a:solidFill>
                          <a:effectLst/>
                          <a:latin typeface="Segoe UI Light" panose="020B0502040204020203" pitchFamily="34" charset="0"/>
                          <a:cs typeface="Segoe UI Light" panose="020B0502040204020203" pitchFamily="34" charset="0"/>
                        </a:rPr>
                        <a:t>49.000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35000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7000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5144163"/>
                  </a:ext>
                </a:extLst>
              </a:tr>
              <a:tr h="452702">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800.000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140.000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FF0000"/>
                          </a:solidFill>
                          <a:effectLst/>
                          <a:latin typeface="Segoe UI Light" panose="020B0502040204020203" pitchFamily="34" charset="0"/>
                          <a:cs typeface="Segoe UI Light" panose="020B0502040204020203" pitchFamily="34" charset="0"/>
                        </a:rPr>
                        <a:t>56.000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FF0000"/>
                          </a:solidFill>
                          <a:effectLst/>
                          <a:latin typeface="Segoe UI Light" panose="020B0502040204020203" pitchFamily="34" charset="0"/>
                          <a:cs typeface="Segoe UI Light" panose="020B0502040204020203" pitchFamily="34" charset="0"/>
                        </a:rPr>
                        <a:t>40000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8000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1240733"/>
                  </a:ext>
                </a:extLst>
              </a:tr>
              <a:tr h="452702">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900.000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157.500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FF0000"/>
                          </a:solidFill>
                          <a:effectLst/>
                          <a:latin typeface="Segoe UI Light" panose="020B0502040204020203" pitchFamily="34" charset="0"/>
                          <a:cs typeface="Segoe UI Light" panose="020B0502040204020203" pitchFamily="34" charset="0"/>
                        </a:rPr>
                        <a:t>63.000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45000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FF0000"/>
                          </a:solidFill>
                          <a:effectLst/>
                          <a:latin typeface="Segoe UI Light" panose="020B0502040204020203" pitchFamily="34" charset="0"/>
                          <a:cs typeface="Segoe UI Light" panose="020B0502040204020203" pitchFamily="34" charset="0"/>
                        </a:rPr>
                        <a:t>9000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2384900"/>
                  </a:ext>
                </a:extLst>
              </a:tr>
              <a:tr h="438555">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1.000.000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175.000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FF0000"/>
                          </a:solidFill>
                          <a:effectLst/>
                          <a:latin typeface="Segoe UI Light" panose="020B0502040204020203" pitchFamily="34" charset="0"/>
                          <a:cs typeface="Segoe UI Light" panose="020B0502040204020203" pitchFamily="34" charset="0"/>
                        </a:rPr>
                        <a:t>70.000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50000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10000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6940393"/>
                  </a:ext>
                </a:extLst>
              </a:tr>
              <a:tr h="438555">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1.100.000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192.500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FF0000"/>
                          </a:solidFill>
                          <a:effectLst/>
                          <a:latin typeface="Segoe UI Light" panose="020B0502040204020203" pitchFamily="34" charset="0"/>
                          <a:cs typeface="Segoe UI Light" panose="020B0502040204020203" pitchFamily="34" charset="0"/>
                        </a:rPr>
                        <a:t>77.000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55000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11000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2635261"/>
                  </a:ext>
                </a:extLst>
              </a:tr>
              <a:tr h="438555">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1.200.000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210.000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FF0000"/>
                          </a:solidFill>
                          <a:effectLst/>
                          <a:latin typeface="Segoe UI Light" panose="020B0502040204020203" pitchFamily="34" charset="0"/>
                          <a:cs typeface="Segoe UI Light" panose="020B0502040204020203" pitchFamily="34" charset="0"/>
                        </a:rPr>
                        <a:t>84.000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60000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12000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3717141"/>
                  </a:ext>
                </a:extLst>
              </a:tr>
              <a:tr h="438555">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1.300.000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227.500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FF0000"/>
                          </a:solidFill>
                          <a:effectLst/>
                          <a:latin typeface="Segoe UI Light" panose="020B0502040204020203" pitchFamily="34" charset="0"/>
                          <a:cs typeface="Segoe UI Light" panose="020B0502040204020203" pitchFamily="34" charset="0"/>
                        </a:rPr>
                        <a:t>91.000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65000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13000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4451810"/>
                  </a:ext>
                </a:extLst>
              </a:tr>
              <a:tr h="438555">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1.400.000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000000"/>
                          </a:solidFill>
                          <a:effectLst/>
                          <a:latin typeface="Segoe UI Light" panose="020B0502040204020203" pitchFamily="34" charset="0"/>
                          <a:cs typeface="Segoe UI Light" panose="020B0502040204020203" pitchFamily="34" charset="0"/>
                        </a:rPr>
                        <a:t>245.000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chemeClr val="tx1"/>
                          </a:solidFill>
                          <a:effectLst/>
                          <a:latin typeface="Segoe UI Light" panose="020B0502040204020203" pitchFamily="34" charset="0"/>
                          <a:cs typeface="Segoe UI Light" panose="020B0502040204020203" pitchFamily="34" charset="0"/>
                        </a:rPr>
                        <a:t>98.000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Segoe UI Light" panose="020B0502040204020203" pitchFamily="34" charset="0"/>
                          <a:cs typeface="Segoe UI Light" panose="020B0502040204020203" pitchFamily="34" charset="0"/>
                        </a:rPr>
                        <a:t>70000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FF0000"/>
                          </a:solidFill>
                          <a:effectLst/>
                          <a:latin typeface="Segoe UI Light" panose="020B0502040204020203" pitchFamily="34" charset="0"/>
                          <a:cs typeface="Segoe UI Light" panose="020B0502040204020203" pitchFamily="34" charset="0"/>
                        </a:rPr>
                        <a:t>14000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9430301"/>
                  </a:ext>
                </a:extLst>
              </a:tr>
            </a:tbl>
          </a:graphicData>
        </a:graphic>
      </p:graphicFrame>
    </p:spTree>
    <p:extLst>
      <p:ext uri="{BB962C8B-B14F-4D97-AF65-F5344CB8AC3E}">
        <p14:creationId xmlns:p14="http://schemas.microsoft.com/office/powerpoint/2010/main" val="28416188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838200" y="3052350"/>
            <a:ext cx="10515600" cy="7533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s-AR" b="1" dirty="0">
                <a:effectLst>
                  <a:outerShdw blurRad="38100" dist="38100" dir="2700000" algn="tl">
                    <a:srgbClr val="000000">
                      <a:alpha val="43137"/>
                    </a:srgbClr>
                  </a:outerShdw>
                </a:effectLst>
              </a:rPr>
              <a:t>¡GRACIAS!</a:t>
            </a:r>
            <a:endParaRPr b="1" dirty="0">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chemeClr val="accent5">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585894" y="111760"/>
            <a:ext cx="11382586" cy="1219200"/>
          </a:xfrm>
        </p:spPr>
        <p:txBody>
          <a:bodyPr/>
          <a:lstStyle/>
          <a:p>
            <a:pPr algn="ctr"/>
            <a:r>
              <a:rPr lang="es-AR" b="1" dirty="0"/>
              <a:t>Regulaciones en la media de las escalas</a:t>
            </a:r>
          </a:p>
        </p:txBody>
      </p:sp>
      <p:graphicFrame>
        <p:nvGraphicFramePr>
          <p:cNvPr id="4" name="Tabla 3"/>
          <p:cNvGraphicFramePr>
            <a:graphicFrameLocks noGrp="1"/>
          </p:cNvGraphicFramePr>
          <p:nvPr>
            <p:extLst>
              <p:ext uri="{D42A27DB-BD31-4B8C-83A1-F6EECF244321}">
                <p14:modId xmlns:p14="http://schemas.microsoft.com/office/powerpoint/2010/main" val="4210331798"/>
              </p:ext>
            </p:extLst>
          </p:nvPr>
        </p:nvGraphicFramePr>
        <p:xfrm>
          <a:off x="753535" y="1127758"/>
          <a:ext cx="11047304" cy="5629910"/>
        </p:xfrm>
        <a:graphic>
          <a:graphicData uri="http://schemas.openxmlformats.org/drawingml/2006/table">
            <a:tbl>
              <a:tblPr/>
              <a:tblGrid>
                <a:gridCol w="2945948">
                  <a:extLst>
                    <a:ext uri="{9D8B030D-6E8A-4147-A177-3AD203B41FA5}">
                      <a16:colId xmlns:a16="http://schemas.microsoft.com/office/drawing/2014/main" val="924899086"/>
                    </a:ext>
                  </a:extLst>
                </a:gridCol>
                <a:gridCol w="2025339">
                  <a:extLst>
                    <a:ext uri="{9D8B030D-6E8A-4147-A177-3AD203B41FA5}">
                      <a16:colId xmlns:a16="http://schemas.microsoft.com/office/drawing/2014/main" val="168497160"/>
                    </a:ext>
                  </a:extLst>
                </a:gridCol>
                <a:gridCol w="2025339">
                  <a:extLst>
                    <a:ext uri="{9D8B030D-6E8A-4147-A177-3AD203B41FA5}">
                      <a16:colId xmlns:a16="http://schemas.microsoft.com/office/drawing/2014/main" val="3094140925"/>
                    </a:ext>
                  </a:extLst>
                </a:gridCol>
                <a:gridCol w="2025339">
                  <a:extLst>
                    <a:ext uri="{9D8B030D-6E8A-4147-A177-3AD203B41FA5}">
                      <a16:colId xmlns:a16="http://schemas.microsoft.com/office/drawing/2014/main" val="4187585113"/>
                    </a:ext>
                  </a:extLst>
                </a:gridCol>
                <a:gridCol w="2025339">
                  <a:extLst>
                    <a:ext uri="{9D8B030D-6E8A-4147-A177-3AD203B41FA5}">
                      <a16:colId xmlns:a16="http://schemas.microsoft.com/office/drawing/2014/main" val="2970047672"/>
                    </a:ext>
                  </a:extLst>
                </a:gridCol>
              </a:tblGrid>
              <a:tr h="351692">
                <a:tc>
                  <a:txBody>
                    <a:bodyPr/>
                    <a:lstStyle/>
                    <a:p>
                      <a:pPr algn="ctr" fontAlgn="ctr"/>
                      <a:r>
                        <a:rPr lang="es-ES" sz="2800" b="1" i="0" u="none" strike="noStrike">
                          <a:solidFill>
                            <a:srgbClr val="000000"/>
                          </a:solidFill>
                          <a:effectLst/>
                          <a:latin typeface="Times New Roman" panose="02020603050405020304" pitchFamily="18" charset="0"/>
                        </a:rPr>
                        <a:t>Reg. Media</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5B9BD5"/>
                    </a:solidFill>
                  </a:tcPr>
                </a:tc>
                <a:tc>
                  <a:txBody>
                    <a:bodyPr/>
                    <a:lstStyle/>
                    <a:p>
                      <a:pPr algn="ctr" fontAlgn="ctr"/>
                      <a:r>
                        <a:rPr lang="es-ES" sz="2800" b="1" i="0" u="none" strike="noStrike" dirty="0">
                          <a:solidFill>
                            <a:srgbClr val="000000"/>
                          </a:solidFill>
                          <a:effectLst/>
                          <a:latin typeface="Times New Roman" panose="02020603050405020304" pitchFamily="18" charset="0"/>
                        </a:rPr>
                        <a:t>Art. 21</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5B9BD5"/>
                    </a:solidFill>
                  </a:tcPr>
                </a:tc>
                <a:tc>
                  <a:txBody>
                    <a:bodyPr/>
                    <a:lstStyle/>
                    <a:p>
                      <a:pPr algn="ctr" fontAlgn="ctr"/>
                      <a:r>
                        <a:rPr lang="es-ES" sz="2800" b="1" i="0" u="none" strike="noStrike">
                          <a:solidFill>
                            <a:srgbClr val="000000"/>
                          </a:solidFill>
                          <a:effectLst/>
                          <a:latin typeface="Times New Roman" panose="02020603050405020304" pitchFamily="18" charset="0"/>
                        </a:rPr>
                        <a:t>Art. 34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5B9BD5"/>
                    </a:solidFill>
                  </a:tcPr>
                </a:tc>
                <a:tc>
                  <a:txBody>
                    <a:bodyPr/>
                    <a:lstStyle/>
                    <a:p>
                      <a:pPr algn="ctr" fontAlgn="ctr"/>
                      <a:r>
                        <a:rPr lang="es-ES" sz="2800" b="1" i="0" u="none" strike="noStrike" dirty="0">
                          <a:solidFill>
                            <a:srgbClr val="000000"/>
                          </a:solidFill>
                          <a:effectLst/>
                          <a:latin typeface="Times New Roman" panose="02020603050405020304" pitchFamily="18" charset="0"/>
                        </a:rPr>
                        <a:t>Art. 41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5B9BD5"/>
                    </a:solidFill>
                  </a:tcPr>
                </a:tc>
                <a:tc>
                  <a:txBody>
                    <a:bodyPr/>
                    <a:lstStyle/>
                    <a:p>
                      <a:pPr algn="ctr" fontAlgn="ctr"/>
                      <a:r>
                        <a:rPr lang="es-ES" sz="2800" b="1" i="0" u="none" strike="noStrike">
                          <a:solidFill>
                            <a:srgbClr val="000000"/>
                          </a:solidFill>
                          <a:effectLst/>
                          <a:latin typeface="Times New Roman" panose="02020603050405020304" pitchFamily="18" charset="0"/>
                        </a:rPr>
                        <a:t>Art. 47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5B9BD5"/>
                    </a:solidFill>
                  </a:tcPr>
                </a:tc>
                <a:extLst>
                  <a:ext uri="{0D108BD9-81ED-4DB2-BD59-A6C34878D82A}">
                    <a16:rowId xmlns:a16="http://schemas.microsoft.com/office/drawing/2014/main" val="321414531"/>
                  </a:ext>
                </a:extLst>
              </a:tr>
              <a:tr h="351692">
                <a:tc>
                  <a:txBody>
                    <a:bodyPr/>
                    <a:lstStyle/>
                    <a:p>
                      <a:pPr algn="ctr" fontAlgn="ctr"/>
                      <a:r>
                        <a:rPr lang="es-ES" sz="2800" b="1" i="0" u="none" strike="noStrike" dirty="0">
                          <a:solidFill>
                            <a:srgbClr val="000000"/>
                          </a:solidFill>
                          <a:effectLst/>
                          <a:latin typeface="Times New Roman" panose="02020603050405020304" pitchFamily="18" charset="0"/>
                        </a:rPr>
                        <a:t>Monto</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ES" sz="2800" b="1" i="0" u="none" strike="noStrike">
                          <a:solidFill>
                            <a:srgbClr val="000000"/>
                          </a:solidFill>
                          <a:effectLst/>
                          <a:latin typeface="Times New Roman" panose="02020603050405020304" pitchFamily="18" charset="0"/>
                        </a:rPr>
                        <a:t>21,25%</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ES" sz="2800" b="1" i="0" u="none" strike="noStrike">
                          <a:solidFill>
                            <a:srgbClr val="000000"/>
                          </a:solidFill>
                          <a:effectLst/>
                          <a:latin typeface="Times New Roman" panose="02020603050405020304" pitchFamily="18" charset="0"/>
                        </a:rPr>
                        <a:t>12,25%</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ES" sz="2800" b="1" i="0" u="none" strike="noStrike" dirty="0">
                          <a:solidFill>
                            <a:srgbClr val="000000"/>
                          </a:solidFill>
                          <a:effectLst/>
                          <a:latin typeface="Times New Roman" panose="02020603050405020304" pitchFamily="18" charset="0"/>
                        </a:rPr>
                        <a:t>8,75%</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ES" sz="2800" b="1" i="0" u="none" strike="noStrike" dirty="0">
                          <a:solidFill>
                            <a:srgbClr val="000000"/>
                          </a:solidFill>
                          <a:effectLst/>
                          <a:latin typeface="Times New Roman" panose="02020603050405020304" pitchFamily="18" charset="0"/>
                        </a:rPr>
                        <a:t>2,63%</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5B9BD5"/>
                    </a:solidFill>
                  </a:tcPr>
                </a:tc>
                <a:extLst>
                  <a:ext uri="{0D108BD9-81ED-4DB2-BD59-A6C34878D82A}">
                    <a16:rowId xmlns:a16="http://schemas.microsoft.com/office/drawing/2014/main" val="139149071"/>
                  </a:ext>
                </a:extLst>
              </a:tr>
              <a:tr h="351692">
                <a:tc>
                  <a:txBody>
                    <a:bodyPr/>
                    <a:lstStyle/>
                    <a:p>
                      <a:pPr algn="ctr" fontAlgn="ctr"/>
                      <a:r>
                        <a:rPr lang="es-ES" sz="2800" b="0" i="0" u="none" strike="noStrike" dirty="0">
                          <a:solidFill>
                            <a:srgbClr val="000000"/>
                          </a:solidFill>
                          <a:effectLst/>
                          <a:latin typeface="Times New Roman" panose="02020603050405020304" pitchFamily="18" charset="0"/>
                        </a:rPr>
                        <a:t>500.000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ES" sz="2800" b="1" i="0" u="none" strike="noStrike">
                          <a:solidFill>
                            <a:srgbClr val="000000"/>
                          </a:solidFill>
                          <a:effectLst/>
                          <a:latin typeface="Times New Roman" panose="02020603050405020304" pitchFamily="18" charset="0"/>
                        </a:rPr>
                        <a:t>107500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61250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43750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FF0000"/>
                          </a:solidFill>
                          <a:effectLst/>
                          <a:latin typeface="Times New Roman" panose="02020603050405020304" pitchFamily="18" charset="0"/>
                        </a:rPr>
                        <a:t>13150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657505"/>
                  </a:ext>
                </a:extLst>
              </a:tr>
              <a:tr h="351692">
                <a:tc>
                  <a:txBody>
                    <a:bodyPr/>
                    <a:lstStyle/>
                    <a:p>
                      <a:pPr algn="ctr" fontAlgn="ctr"/>
                      <a:r>
                        <a:rPr lang="es-ES" sz="2800" b="0" i="0" u="none" strike="noStrike" dirty="0">
                          <a:solidFill>
                            <a:srgbClr val="000000"/>
                          </a:solidFill>
                          <a:effectLst/>
                          <a:latin typeface="Times New Roman" panose="02020603050405020304" pitchFamily="18" charset="0"/>
                        </a:rPr>
                        <a:t>600.000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ES" sz="2800" b="1" i="0" u="none" strike="noStrike">
                          <a:solidFill>
                            <a:srgbClr val="000000"/>
                          </a:solidFill>
                          <a:effectLst/>
                          <a:latin typeface="Times New Roman" panose="02020603050405020304" pitchFamily="18" charset="0"/>
                        </a:rPr>
                        <a:t>129000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73500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52500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15780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3138848"/>
                  </a:ext>
                </a:extLst>
              </a:tr>
              <a:tr h="351692">
                <a:tc>
                  <a:txBody>
                    <a:bodyPr/>
                    <a:lstStyle/>
                    <a:p>
                      <a:pPr algn="ctr" fontAlgn="ctr"/>
                      <a:r>
                        <a:rPr lang="es-ES" sz="2800" b="0" i="0" u="none" strike="noStrike" dirty="0">
                          <a:solidFill>
                            <a:srgbClr val="000000"/>
                          </a:solidFill>
                          <a:effectLst/>
                          <a:latin typeface="Times New Roman" panose="02020603050405020304" pitchFamily="18" charset="0"/>
                        </a:rPr>
                        <a:t>700.000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ES" sz="2800" b="1" i="0" u="none" strike="noStrike">
                          <a:solidFill>
                            <a:srgbClr val="000000"/>
                          </a:solidFill>
                          <a:effectLst/>
                          <a:latin typeface="Times New Roman" panose="02020603050405020304" pitchFamily="18" charset="0"/>
                        </a:rPr>
                        <a:t>150500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85750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61250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18410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7280951"/>
                  </a:ext>
                </a:extLst>
              </a:tr>
              <a:tr h="351692">
                <a:tc>
                  <a:txBody>
                    <a:bodyPr/>
                    <a:lstStyle/>
                    <a:p>
                      <a:pPr algn="ctr" fontAlgn="ctr"/>
                      <a:r>
                        <a:rPr lang="es-ES" sz="2800" b="0" i="0" u="none" strike="noStrike" dirty="0">
                          <a:solidFill>
                            <a:srgbClr val="000000"/>
                          </a:solidFill>
                          <a:effectLst/>
                          <a:latin typeface="Times New Roman" panose="02020603050405020304" pitchFamily="18" charset="0"/>
                        </a:rPr>
                        <a:t>800.000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ES" sz="2800" b="1" i="0" u="none" strike="noStrike">
                          <a:solidFill>
                            <a:srgbClr val="000000"/>
                          </a:solidFill>
                          <a:effectLst/>
                          <a:latin typeface="Times New Roman" panose="02020603050405020304" pitchFamily="18" charset="0"/>
                        </a:rPr>
                        <a:t>172000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000000"/>
                          </a:solidFill>
                          <a:effectLst/>
                          <a:latin typeface="Times New Roman" panose="02020603050405020304" pitchFamily="18" charset="0"/>
                        </a:rPr>
                        <a:t>98000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70000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21040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3648541"/>
                  </a:ext>
                </a:extLst>
              </a:tr>
              <a:tr h="351692">
                <a:tc>
                  <a:txBody>
                    <a:bodyPr/>
                    <a:lstStyle/>
                    <a:p>
                      <a:pPr algn="ctr" fontAlgn="ctr"/>
                      <a:r>
                        <a:rPr lang="es-ES" sz="2800" b="0" i="0" u="none" strike="noStrike" dirty="0">
                          <a:solidFill>
                            <a:srgbClr val="000000"/>
                          </a:solidFill>
                          <a:effectLst/>
                          <a:latin typeface="Times New Roman" panose="02020603050405020304" pitchFamily="18" charset="0"/>
                        </a:rPr>
                        <a:t>900.000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ES" sz="2800" b="1" i="0" u="none" strike="noStrike">
                          <a:solidFill>
                            <a:srgbClr val="000000"/>
                          </a:solidFill>
                          <a:effectLst/>
                          <a:latin typeface="Times New Roman" panose="02020603050405020304" pitchFamily="18" charset="0"/>
                        </a:rPr>
                        <a:t>193500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000000"/>
                          </a:solidFill>
                          <a:effectLst/>
                          <a:latin typeface="Times New Roman" panose="02020603050405020304" pitchFamily="18" charset="0"/>
                        </a:rPr>
                        <a:t>110250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78750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23670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934094"/>
                  </a:ext>
                </a:extLst>
              </a:tr>
              <a:tr h="351692">
                <a:tc>
                  <a:txBody>
                    <a:bodyPr/>
                    <a:lstStyle/>
                    <a:p>
                      <a:pPr algn="ctr" fontAlgn="ctr"/>
                      <a:r>
                        <a:rPr lang="es-ES" sz="2800" b="0" i="0" u="none" strike="noStrike" dirty="0">
                          <a:solidFill>
                            <a:srgbClr val="000000"/>
                          </a:solidFill>
                          <a:effectLst/>
                          <a:latin typeface="Times New Roman" panose="02020603050405020304" pitchFamily="18" charset="0"/>
                        </a:rPr>
                        <a:t>1.000.000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ES" sz="2800" b="1" i="0" u="none" strike="noStrike">
                          <a:solidFill>
                            <a:srgbClr val="000000"/>
                          </a:solidFill>
                          <a:effectLst/>
                          <a:latin typeface="Times New Roman" panose="02020603050405020304" pitchFamily="18" charset="0"/>
                        </a:rPr>
                        <a:t>215000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000000"/>
                          </a:solidFill>
                          <a:effectLst/>
                          <a:latin typeface="Times New Roman" panose="02020603050405020304" pitchFamily="18" charset="0"/>
                        </a:rPr>
                        <a:t>122500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87500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26300</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3644607"/>
                  </a:ext>
                </a:extLst>
              </a:tr>
              <a:tr h="351692">
                <a:tc>
                  <a:txBody>
                    <a:bodyPr/>
                    <a:lstStyle/>
                    <a:p>
                      <a:pPr algn="ctr" fontAlgn="ctr"/>
                      <a:r>
                        <a:rPr lang="es-ES" sz="2800" b="0" i="0" u="none" strike="noStrike" dirty="0">
                          <a:solidFill>
                            <a:srgbClr val="000000"/>
                          </a:solidFill>
                          <a:effectLst/>
                          <a:latin typeface="Times New Roman" panose="02020603050405020304" pitchFamily="18" charset="0"/>
                        </a:rPr>
                        <a:t>1.100.000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ES" sz="2800" b="1" i="0" u="none" strike="noStrike">
                          <a:solidFill>
                            <a:srgbClr val="000000"/>
                          </a:solidFill>
                          <a:effectLst/>
                          <a:latin typeface="Times New Roman" panose="02020603050405020304" pitchFamily="18" charset="0"/>
                        </a:rPr>
                        <a:t>236500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000000"/>
                          </a:solidFill>
                          <a:effectLst/>
                          <a:latin typeface="Times New Roman" panose="02020603050405020304" pitchFamily="18" charset="0"/>
                        </a:rPr>
                        <a:t>134750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96250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28930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68011289"/>
                  </a:ext>
                </a:extLst>
              </a:tr>
              <a:tr h="351692">
                <a:tc>
                  <a:txBody>
                    <a:bodyPr/>
                    <a:lstStyle/>
                    <a:p>
                      <a:pPr algn="ctr" fontAlgn="ctr"/>
                      <a:r>
                        <a:rPr lang="es-ES" sz="2800" b="0" i="0" u="none" strike="noStrike" dirty="0">
                          <a:solidFill>
                            <a:srgbClr val="000000"/>
                          </a:solidFill>
                          <a:effectLst/>
                          <a:latin typeface="Times New Roman" panose="02020603050405020304" pitchFamily="18" charset="0"/>
                        </a:rPr>
                        <a:t>1.200.000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ES" sz="2800" b="1" i="0" u="none" strike="noStrike">
                          <a:solidFill>
                            <a:srgbClr val="000000"/>
                          </a:solidFill>
                          <a:effectLst/>
                          <a:latin typeface="Times New Roman" panose="02020603050405020304" pitchFamily="18" charset="0"/>
                        </a:rPr>
                        <a:t>258000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000000"/>
                          </a:solidFill>
                          <a:effectLst/>
                          <a:latin typeface="Times New Roman" panose="02020603050405020304" pitchFamily="18" charset="0"/>
                        </a:rPr>
                        <a:t>147000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000000"/>
                          </a:solidFill>
                          <a:effectLst/>
                          <a:latin typeface="Times New Roman" panose="02020603050405020304" pitchFamily="18" charset="0"/>
                        </a:rPr>
                        <a:t>105000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31560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6334385"/>
                  </a:ext>
                </a:extLst>
              </a:tr>
              <a:tr h="351692">
                <a:tc>
                  <a:txBody>
                    <a:bodyPr/>
                    <a:lstStyle/>
                    <a:p>
                      <a:pPr algn="ctr" fontAlgn="ctr"/>
                      <a:r>
                        <a:rPr lang="es-ES" sz="2800" b="0" i="0" u="none" strike="noStrike" dirty="0">
                          <a:solidFill>
                            <a:srgbClr val="000000"/>
                          </a:solidFill>
                          <a:effectLst/>
                          <a:latin typeface="Times New Roman" panose="02020603050405020304" pitchFamily="18" charset="0"/>
                        </a:rPr>
                        <a:t>1.300.000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ES" sz="2800" b="1" i="0" u="none" strike="noStrike">
                          <a:solidFill>
                            <a:srgbClr val="000000"/>
                          </a:solidFill>
                          <a:effectLst/>
                          <a:latin typeface="Times New Roman" panose="02020603050405020304" pitchFamily="18" charset="0"/>
                        </a:rPr>
                        <a:t>279500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000000"/>
                          </a:solidFill>
                          <a:effectLst/>
                          <a:latin typeface="Times New Roman" panose="02020603050405020304" pitchFamily="18" charset="0"/>
                        </a:rPr>
                        <a:t>159250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000000"/>
                          </a:solidFill>
                          <a:effectLst/>
                          <a:latin typeface="Times New Roman" panose="02020603050405020304" pitchFamily="18" charset="0"/>
                        </a:rPr>
                        <a:t>113750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34190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4105049"/>
                  </a:ext>
                </a:extLst>
              </a:tr>
              <a:tr h="351692">
                <a:tc>
                  <a:txBody>
                    <a:bodyPr/>
                    <a:lstStyle/>
                    <a:p>
                      <a:pPr algn="ctr" fontAlgn="ctr"/>
                      <a:r>
                        <a:rPr lang="es-ES" sz="2800" b="0" i="0" u="none" strike="noStrike" dirty="0">
                          <a:solidFill>
                            <a:srgbClr val="000000"/>
                          </a:solidFill>
                          <a:effectLst/>
                          <a:latin typeface="Times New Roman" panose="02020603050405020304" pitchFamily="18" charset="0"/>
                        </a:rPr>
                        <a:t>1.400.000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ES" sz="2800" b="1" i="0" u="none" strike="noStrike">
                          <a:solidFill>
                            <a:srgbClr val="000000"/>
                          </a:solidFill>
                          <a:effectLst/>
                          <a:latin typeface="Times New Roman" panose="02020603050405020304" pitchFamily="18" charset="0"/>
                        </a:rPr>
                        <a:t>301000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000000"/>
                          </a:solidFill>
                          <a:effectLst/>
                          <a:latin typeface="Times New Roman" panose="02020603050405020304" pitchFamily="18" charset="0"/>
                        </a:rPr>
                        <a:t>171500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000000"/>
                          </a:solidFill>
                          <a:effectLst/>
                          <a:latin typeface="Times New Roman" panose="02020603050405020304" pitchFamily="18" charset="0"/>
                        </a:rPr>
                        <a:t>122500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a:solidFill>
                            <a:srgbClr val="FF0000"/>
                          </a:solidFill>
                          <a:effectLst/>
                          <a:latin typeface="Times New Roman" panose="02020603050405020304" pitchFamily="18" charset="0"/>
                        </a:rPr>
                        <a:t>36820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1941853"/>
                  </a:ext>
                </a:extLst>
              </a:tr>
              <a:tr h="351692">
                <a:tc>
                  <a:txBody>
                    <a:bodyPr/>
                    <a:lstStyle/>
                    <a:p>
                      <a:pPr algn="ctr" fontAlgn="ctr"/>
                      <a:r>
                        <a:rPr lang="es-ES" sz="2800" b="0" i="0" u="none" strike="noStrike" dirty="0">
                          <a:solidFill>
                            <a:srgbClr val="000000"/>
                          </a:solidFill>
                          <a:effectLst/>
                          <a:latin typeface="Times New Roman" panose="02020603050405020304" pitchFamily="18" charset="0"/>
                        </a:rPr>
                        <a:t>1.500.000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es-ES" sz="2800" b="1" i="0" u="none" strike="noStrike" dirty="0">
                          <a:solidFill>
                            <a:srgbClr val="000000"/>
                          </a:solidFill>
                          <a:effectLst/>
                          <a:latin typeface="Times New Roman" panose="02020603050405020304" pitchFamily="18" charset="0"/>
                        </a:rPr>
                        <a:t>322500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000000"/>
                          </a:solidFill>
                          <a:effectLst/>
                          <a:latin typeface="Times New Roman" panose="02020603050405020304" pitchFamily="18" charset="0"/>
                        </a:rPr>
                        <a:t>183750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000000"/>
                          </a:solidFill>
                          <a:effectLst/>
                          <a:latin typeface="Times New Roman" panose="02020603050405020304" pitchFamily="18" charset="0"/>
                        </a:rPr>
                        <a:t>131250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2800" b="1" i="0" u="none" strike="noStrike" dirty="0">
                          <a:solidFill>
                            <a:srgbClr val="FF0000"/>
                          </a:solidFill>
                          <a:effectLst/>
                          <a:latin typeface="Times New Roman" panose="02020603050405020304" pitchFamily="18" charset="0"/>
                        </a:rPr>
                        <a:t>39450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3848043"/>
                  </a:ext>
                </a:extLst>
              </a:tr>
            </a:tbl>
          </a:graphicData>
        </a:graphic>
      </p:graphicFrame>
    </p:spTree>
    <p:extLst>
      <p:ext uri="{BB962C8B-B14F-4D97-AF65-F5344CB8AC3E}">
        <p14:creationId xmlns:p14="http://schemas.microsoft.com/office/powerpoint/2010/main" val="3958864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AR" b="1" dirty="0"/>
              <a:t>Un poco de historia del “Art. 22” para entender donde estamos parados…</a:t>
            </a:r>
          </a:p>
        </p:txBody>
      </p:sp>
      <p:sp>
        <p:nvSpPr>
          <p:cNvPr id="3" name="Marcador de contenido 2"/>
          <p:cNvSpPr>
            <a:spLocks noGrp="1"/>
          </p:cNvSpPr>
          <p:nvPr>
            <p:ph idx="1"/>
          </p:nvPr>
        </p:nvSpPr>
        <p:spPr>
          <a:xfrm>
            <a:off x="136236" y="1690688"/>
            <a:ext cx="11918111" cy="5073906"/>
          </a:xfrm>
        </p:spPr>
        <p:txBody>
          <a:bodyPr>
            <a:normAutofit/>
          </a:bodyPr>
          <a:lstStyle/>
          <a:p>
            <a:pPr lvl="0" algn="just"/>
            <a:r>
              <a:rPr lang="es-AR" sz="4800" b="1" dirty="0"/>
              <a:t>La Ley 5.177. </a:t>
            </a:r>
            <a:r>
              <a:rPr lang="es-AR" sz="4800" dirty="0"/>
              <a:t>Inexistencia de mínimo general. </a:t>
            </a:r>
            <a:endParaRPr lang="es-ES" sz="4800" dirty="0"/>
          </a:p>
          <a:p>
            <a:pPr algn="just"/>
            <a:r>
              <a:rPr lang="es-AR" sz="4800" b="1" dirty="0"/>
              <a:t>Ley 8904. </a:t>
            </a:r>
            <a:r>
              <a:rPr lang="es-AR" sz="4800" dirty="0"/>
              <a:t>Si bien se modificó su texto original (se eliminó la expresión “aunque se trate de escritos o actuaciones aisladas en los que intervenga el profesional”)  se reconoció de manera expresa el “honorario mínimo general”</a:t>
            </a:r>
            <a:endParaRPr lang="es-AR" sz="4800" b="1" dirty="0"/>
          </a:p>
        </p:txBody>
      </p:sp>
    </p:spTree>
    <p:extLst>
      <p:ext uri="{BB962C8B-B14F-4D97-AF65-F5344CB8AC3E}">
        <p14:creationId xmlns:p14="http://schemas.microsoft.com/office/powerpoint/2010/main" val="3937965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759542" y="0"/>
            <a:ext cx="10515600" cy="549275"/>
          </a:xfrm>
        </p:spPr>
        <p:txBody>
          <a:bodyPr>
            <a:normAutofit fontScale="90000"/>
          </a:bodyPr>
          <a:lstStyle/>
          <a:p>
            <a:pPr algn="ctr"/>
            <a:r>
              <a:rPr lang="es-AR" b="1" dirty="0"/>
              <a:t>Pero… </a:t>
            </a:r>
          </a:p>
        </p:txBody>
      </p:sp>
      <p:sp>
        <p:nvSpPr>
          <p:cNvPr id="3" name="Marcador de contenido 2"/>
          <p:cNvSpPr>
            <a:spLocks noGrp="1"/>
          </p:cNvSpPr>
          <p:nvPr>
            <p:ph idx="1"/>
          </p:nvPr>
        </p:nvSpPr>
        <p:spPr>
          <a:xfrm>
            <a:off x="0" y="549275"/>
            <a:ext cx="12192000" cy="6234983"/>
          </a:xfrm>
        </p:spPr>
        <p:txBody>
          <a:bodyPr>
            <a:normAutofit lnSpcReduction="10000"/>
          </a:bodyPr>
          <a:lstStyle/>
          <a:p>
            <a:pPr algn="just"/>
            <a:r>
              <a:rPr lang="es-AR" sz="4000" dirty="0"/>
              <a:t>Por su ubicación en el Titulo V “De los honorarios por la labor judicial” y no en el Titulo IV “Principios Generales de los Honorarios” se dijo que el “minimo general” solo aplicaba cuando se habían agotado todas las etapas en primera instancia (Art. 21 L.H.P.)</a:t>
            </a:r>
          </a:p>
          <a:p>
            <a:pPr algn="just"/>
            <a:r>
              <a:rPr lang="es-AR" sz="4000" dirty="0"/>
              <a:t>Se “reescribió” entonces el Art. 22: </a:t>
            </a:r>
          </a:p>
          <a:p>
            <a:pPr algn="just"/>
            <a:r>
              <a:rPr lang="es-ES" sz="4000" dirty="0"/>
              <a:t>“En ningún caso </a:t>
            </a:r>
            <a:r>
              <a:rPr lang="es-ES" sz="4000" b="1" dirty="0"/>
              <a:t>en los que el profesional transito todas las etapas</a:t>
            </a:r>
            <a:r>
              <a:rPr lang="es-ES" sz="4000" dirty="0"/>
              <a:t>, la regulación podrá ser inferior a cuatro (4) "</a:t>
            </a:r>
            <a:r>
              <a:rPr lang="es-ES" sz="4000" dirty="0" err="1"/>
              <a:t>Jus</a:t>
            </a:r>
            <a:r>
              <a:rPr lang="es-ES" sz="4000" dirty="0"/>
              <a:t>", cualquiera sea el Tribunal donde el profesional haya actuado” (Art. 22 Ley 8904)</a:t>
            </a:r>
          </a:p>
          <a:p>
            <a:pPr algn="just"/>
            <a:r>
              <a:rPr lang="es-ES" sz="4000" dirty="0"/>
              <a:t>Y mas…</a:t>
            </a:r>
          </a:p>
          <a:p>
            <a:pPr algn="just"/>
            <a:endParaRPr lang="es-AR" sz="4000" dirty="0"/>
          </a:p>
          <a:p>
            <a:pPr algn="just"/>
            <a:endParaRPr lang="es-AR" sz="4000" dirty="0"/>
          </a:p>
        </p:txBody>
      </p:sp>
    </p:spTree>
    <p:extLst>
      <p:ext uri="{BB962C8B-B14F-4D97-AF65-F5344CB8AC3E}">
        <p14:creationId xmlns:p14="http://schemas.microsoft.com/office/powerpoint/2010/main" val="1485432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578772"/>
          </a:xfrm>
        </p:spPr>
        <p:txBody>
          <a:bodyPr>
            <a:normAutofit fontScale="90000"/>
          </a:bodyPr>
          <a:lstStyle/>
          <a:p>
            <a:pPr algn="ctr"/>
            <a:r>
              <a:rPr lang="es-AR" b="1" dirty="0">
                <a:effectLst>
                  <a:outerShdw blurRad="38100" dist="38100" dir="2700000" algn="tl">
                    <a:srgbClr val="000000">
                      <a:alpha val="43137"/>
                    </a:srgbClr>
                  </a:outerShdw>
                </a:effectLst>
              </a:rPr>
              <a:t>El viejo Art. 1627 </a:t>
            </a:r>
            <a:r>
              <a:rPr lang="es-AR" b="1" dirty="0" smtClean="0">
                <a:effectLst>
                  <a:outerShdw blurRad="38100" dist="38100" dir="2700000" algn="tl">
                    <a:srgbClr val="000000">
                      <a:alpha val="43137"/>
                    </a:srgbClr>
                  </a:outerShdw>
                </a:effectLst>
              </a:rPr>
              <a:t>CC  - Coexistencia Ley 8904</a:t>
            </a:r>
            <a:endParaRPr lang="es-AR" b="1" dirty="0">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0" y="1022554"/>
            <a:ext cx="12192000" cy="5835445"/>
          </a:xfrm>
        </p:spPr>
        <p:txBody>
          <a:bodyPr>
            <a:noAutofit/>
          </a:bodyPr>
          <a:lstStyle/>
          <a:p>
            <a:pPr algn="just"/>
            <a:r>
              <a:rPr lang="es-AR" sz="3200" dirty="0"/>
              <a:t>“Las partes podrán ajustar libremente el precio de los servicios, sin que dicha facultad pueda ser cercenada por leyes locales. Cuando el precio por los servicios prestados </a:t>
            </a:r>
            <a:r>
              <a:rPr lang="es-AR" sz="3200" u="sng" dirty="0"/>
              <a:t>deba ser establecido judicialmente </a:t>
            </a:r>
            <a:r>
              <a:rPr lang="es-AR" sz="3200" dirty="0"/>
              <a:t>sobre la base de la aplicación de normas locales, su determinación deberá adecuarse a la labor cumplida por el prestador del servicio, los jueces </a:t>
            </a:r>
            <a:r>
              <a:rPr lang="es-AR" sz="3200" u="sng" dirty="0"/>
              <a:t>deberán reducir</a:t>
            </a:r>
            <a:r>
              <a:rPr lang="es-AR" sz="3200" dirty="0"/>
              <a:t> equitativamente ese precio,</a:t>
            </a:r>
            <a:r>
              <a:rPr lang="es-AR" sz="3200" u="sng" dirty="0"/>
              <a:t> por debajo del valor que resultare de la aplicación estricta de los mínimos arancelarios locales</a:t>
            </a:r>
            <a:r>
              <a:rPr lang="es-AR" sz="3200" dirty="0"/>
              <a:t>, si esta última condujere a una evidente e injustificada desproporción entre la retribución resultante y la importancia de la labor cumplida” (Art. 1627, </a:t>
            </a:r>
            <a:r>
              <a:rPr lang="es-AR" sz="3200" dirty="0" err="1"/>
              <a:t>seg</a:t>
            </a:r>
            <a:r>
              <a:rPr lang="es-AR" sz="3200" dirty="0"/>
              <a:t>. párr. CC) </a:t>
            </a:r>
            <a:endParaRPr lang="es-ES" sz="3200" dirty="0"/>
          </a:p>
          <a:p>
            <a:pPr marL="0" indent="0">
              <a:buNone/>
            </a:pPr>
            <a:r>
              <a:rPr lang="es-AR" sz="3200" dirty="0"/>
              <a:t>Párrafo incorporado por art. 3° de la Ley N° 24.432 B.O. 10/1/1995.</a:t>
            </a:r>
            <a:endParaRPr lang="es-ES" sz="3200" dirty="0"/>
          </a:p>
        </p:txBody>
      </p:sp>
    </p:spTree>
    <p:extLst>
      <p:ext uri="{BB962C8B-B14F-4D97-AF65-F5344CB8AC3E}">
        <p14:creationId xmlns:p14="http://schemas.microsoft.com/office/powerpoint/2010/main" val="4034348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667262"/>
          </a:xfrm>
        </p:spPr>
        <p:txBody>
          <a:bodyPr>
            <a:normAutofit fontScale="90000"/>
          </a:bodyPr>
          <a:lstStyle/>
          <a:p>
            <a:pPr algn="ctr"/>
            <a:r>
              <a:rPr lang="es-AR" b="1" dirty="0">
                <a:effectLst>
                  <a:outerShdw blurRad="38100" dist="38100" dir="2700000" algn="tl">
                    <a:srgbClr val="000000">
                      <a:alpha val="43137"/>
                    </a:srgbClr>
                  </a:outerShdw>
                </a:effectLst>
              </a:rPr>
              <a:t>El nuevo “Honorario General Minimo”</a:t>
            </a:r>
          </a:p>
        </p:txBody>
      </p:sp>
      <p:sp>
        <p:nvSpPr>
          <p:cNvPr id="3" name="Marcador de contenido 2"/>
          <p:cNvSpPr>
            <a:spLocks noGrp="1"/>
          </p:cNvSpPr>
          <p:nvPr>
            <p:ph idx="1"/>
          </p:nvPr>
        </p:nvSpPr>
        <p:spPr>
          <a:xfrm>
            <a:off x="0" y="835742"/>
            <a:ext cx="12192000" cy="6022258"/>
          </a:xfrm>
        </p:spPr>
        <p:txBody>
          <a:bodyPr>
            <a:normAutofit/>
          </a:bodyPr>
          <a:lstStyle/>
          <a:p>
            <a:pPr algn="just"/>
            <a:r>
              <a:rPr lang="es-ES" sz="4400" dirty="0"/>
              <a:t>“En ningún caso, la regulación podrá ser inferior a cuatro (4) "</a:t>
            </a:r>
            <a:r>
              <a:rPr lang="es-ES" sz="4400" dirty="0" err="1"/>
              <a:t>Jus</a:t>
            </a:r>
            <a:r>
              <a:rPr lang="es-ES" sz="4400" dirty="0"/>
              <a:t>", cualquiera sea el Tribunal donde el profesional haya actuado” (Art. 22 Ley 8904)</a:t>
            </a:r>
          </a:p>
          <a:p>
            <a:pPr algn="just"/>
            <a:r>
              <a:rPr lang="es-AR" sz="4400" dirty="0"/>
              <a:t>“</a:t>
            </a:r>
            <a:r>
              <a:rPr lang="es-AR" sz="4400" u="sng" dirty="0"/>
              <a:t>Con prescindencia del contenido económico del asunto</a:t>
            </a:r>
            <a:r>
              <a:rPr lang="es-AR" sz="4400" dirty="0"/>
              <a:t>, la regulación </a:t>
            </a:r>
            <a:r>
              <a:rPr lang="es-AR" sz="4400" u="sng" dirty="0"/>
              <a:t>del o de los</a:t>
            </a:r>
            <a:r>
              <a:rPr lang="es-AR" sz="4400" dirty="0"/>
              <a:t> </a:t>
            </a:r>
            <a:r>
              <a:rPr lang="es-AR" sz="4400" u="sng" dirty="0"/>
              <a:t>profesionales de cada parte</a:t>
            </a:r>
            <a:r>
              <a:rPr lang="es-AR" sz="4400" dirty="0"/>
              <a:t>, no podrá ser inferior a siete </a:t>
            </a:r>
            <a:r>
              <a:rPr lang="es-AR" sz="4400" u="sng" dirty="0"/>
              <a:t>(7) </a:t>
            </a:r>
            <a:r>
              <a:rPr lang="es-AR" sz="4400" u="sng" dirty="0" err="1"/>
              <a:t>Jus</a:t>
            </a:r>
            <a:r>
              <a:rPr lang="es-AR" sz="4400" dirty="0"/>
              <a:t>, </a:t>
            </a:r>
            <a:r>
              <a:rPr lang="es-AR" sz="4400" u="sng" dirty="0"/>
              <a:t>cualquiera fuese su actividad</a:t>
            </a:r>
            <a:r>
              <a:rPr lang="es-AR" sz="4400" dirty="0"/>
              <a:t> y el órgano jurisdiccional de que se trate”. (Art. 22 Ley 14967) </a:t>
            </a:r>
            <a:endParaRPr lang="es-ES" sz="4400" dirty="0"/>
          </a:p>
          <a:p>
            <a:endParaRPr lang="es-AR" sz="4000" dirty="0"/>
          </a:p>
        </p:txBody>
      </p:sp>
    </p:spTree>
    <p:extLst>
      <p:ext uri="{BB962C8B-B14F-4D97-AF65-F5344CB8AC3E}">
        <p14:creationId xmlns:p14="http://schemas.microsoft.com/office/powerpoint/2010/main" val="3623882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0"/>
                <a:lumOff val="100000"/>
              </a:schemeClr>
            </a:gs>
            <a:gs pos="80000">
              <a:schemeClr val="accent5">
                <a:lumMod val="0"/>
                <a:lumOff val="100000"/>
              </a:schemeClr>
            </a:gs>
            <a:gs pos="100000">
              <a:srgbClr val="0070C0"/>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1325563"/>
          </a:xfrm>
        </p:spPr>
        <p:txBody>
          <a:bodyPr>
            <a:normAutofit fontScale="90000"/>
          </a:bodyPr>
          <a:lstStyle/>
          <a:p>
            <a:pPr algn="ctr"/>
            <a:r>
              <a:rPr lang="es-AR" b="1" dirty="0"/>
              <a:t>La razonabilidad, equidad, proporcionalidad y justicia sancionada </a:t>
            </a:r>
            <a:r>
              <a:rPr lang="es-AR" b="1" dirty="0">
                <a:effectLst>
                  <a:outerShdw blurRad="38100" dist="38100" dir="2700000" algn="tl">
                    <a:srgbClr val="000000">
                      <a:alpha val="43137"/>
                    </a:srgbClr>
                  </a:outerShdw>
                </a:effectLst>
              </a:rPr>
              <a:t>por el Legislador Bonaerense</a:t>
            </a:r>
          </a:p>
        </p:txBody>
      </p:sp>
      <p:sp>
        <p:nvSpPr>
          <p:cNvPr id="3" name="Marcador de contenido 2"/>
          <p:cNvSpPr>
            <a:spLocks noGrp="1"/>
          </p:cNvSpPr>
          <p:nvPr>
            <p:ph idx="1"/>
          </p:nvPr>
        </p:nvSpPr>
        <p:spPr>
          <a:xfrm>
            <a:off x="0" y="1160206"/>
            <a:ext cx="12192000" cy="5697794"/>
          </a:xfrm>
        </p:spPr>
        <p:txBody>
          <a:bodyPr>
            <a:noAutofit/>
          </a:bodyPr>
          <a:lstStyle/>
          <a:p>
            <a:pPr algn="just"/>
            <a:r>
              <a:rPr lang="es-AR" sz="2600" dirty="0"/>
              <a:t>Es claro que el legislador bonaerense consideró razonable, equitativo, proporcionado y justo que, </a:t>
            </a:r>
            <a:r>
              <a:rPr lang="es-AR" sz="2600" b="1" dirty="0"/>
              <a:t>con prescindencia del contenido económico </a:t>
            </a:r>
            <a:r>
              <a:rPr lang="es-AR" sz="2600" dirty="0"/>
              <a:t>del asunto, cualquier actividad profesional desplegada en cualquier instancia, sea merecedora de una regulación de honorarios no inferior a 7 </a:t>
            </a:r>
            <a:r>
              <a:rPr lang="es-AR" sz="2600" dirty="0" err="1"/>
              <a:t>Jus</a:t>
            </a:r>
            <a:r>
              <a:rPr lang="es-AR" sz="2600" dirty="0"/>
              <a:t> arancelarios (regla), obviamente siempre y cuando no resulte inoficiosa en términos del Art. 30 L.H.P. (excepción).</a:t>
            </a:r>
            <a:endParaRPr lang="es-ES" sz="2600" dirty="0"/>
          </a:p>
          <a:p>
            <a:pPr algn="just"/>
            <a:r>
              <a:rPr lang="es-AR" sz="2600" dirty="0"/>
              <a:t>El legislador bonaerense entendió también que los principios y valores jurídicos interpretados de modo coherente con todo el ordenamiento existente a octubre de 2.017 (o sea, luego de sancionado el C.C.C. y su Art. 1.255) </a:t>
            </a:r>
            <a:r>
              <a:rPr lang="es-AR" sz="2600" b="1" dirty="0"/>
              <a:t>mejor se realizaban si el piso histórico mínimo de 4 </a:t>
            </a:r>
            <a:r>
              <a:rPr lang="es-AR" sz="2600" b="1" dirty="0" err="1"/>
              <a:t>jus</a:t>
            </a:r>
            <a:r>
              <a:rPr lang="es-AR" sz="2600" b="1" dirty="0"/>
              <a:t> se elevaba a 7.</a:t>
            </a:r>
            <a:r>
              <a:rPr lang="es-AR" sz="2600" dirty="0"/>
              <a:t> Principios y valores jurídicos cuya realización, tal lo adelantado, fue apuntalada fuertemente con un cambio sustancial en la norma del Art. 22 Ley 8.904 ya que como bien se aclara en los fundamentos “…la valoración del trabajo profesional con dignidad…” requería ampliar “puntos no previstos” o aclarar circunstancias que habían “dado lugar a interpretaciones contrarias al espíritu de la ley y consecuentemente </a:t>
            </a:r>
            <a:r>
              <a:rPr lang="es-AR" sz="2600" dirty="0" err="1"/>
              <a:t>disvaliosas</a:t>
            </a:r>
            <a:r>
              <a:rPr lang="es-AR" sz="2600" dirty="0"/>
              <a:t>”.</a:t>
            </a:r>
            <a:endParaRPr lang="es-ES" sz="2600" dirty="0"/>
          </a:p>
        </p:txBody>
      </p:sp>
    </p:spTree>
    <p:extLst>
      <p:ext uri="{BB962C8B-B14F-4D97-AF65-F5344CB8AC3E}">
        <p14:creationId xmlns:p14="http://schemas.microsoft.com/office/powerpoint/2010/main" val="3354277015"/>
      </p:ext>
    </p:extLst>
  </p:cSld>
  <p:clrMapOvr>
    <a:masterClrMapping/>
  </p:clrMapOvr>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1693</TotalTime>
  <Words>2299</Words>
  <Application>Microsoft Office PowerPoint</Application>
  <PresentationFormat>Panorámica</PresentationFormat>
  <Paragraphs>255</Paragraphs>
  <Slides>30</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30</vt:i4>
      </vt:variant>
    </vt:vector>
  </HeadingPairs>
  <TitlesOfParts>
    <vt:vector size="37" baseType="lpstr">
      <vt:lpstr>Arial</vt:lpstr>
      <vt:lpstr>Calibri</vt:lpstr>
      <vt:lpstr>Calibri Light</vt:lpstr>
      <vt:lpstr>Gill Sans</vt:lpstr>
      <vt:lpstr>Segoe UI Light</vt:lpstr>
      <vt:lpstr>Times New Roman</vt:lpstr>
      <vt:lpstr>Office Theme</vt:lpstr>
      <vt:lpstr>Presentación de PowerPoint</vt:lpstr>
      <vt:lpstr>MINIMOS ARANCELARIOS</vt:lpstr>
      <vt:lpstr>Presentación de PowerPoint</vt:lpstr>
      <vt:lpstr>Regulaciones en la media de las escalas</vt:lpstr>
      <vt:lpstr>Un poco de historia del “Art. 22” para entender donde estamos parados…</vt:lpstr>
      <vt:lpstr>Pero… </vt:lpstr>
      <vt:lpstr>El viejo Art. 1627 CC  - Coexistencia Ley 8904</vt:lpstr>
      <vt:lpstr>El nuevo “Honorario General Minimo”</vt:lpstr>
      <vt:lpstr>La razonabilidad, equidad, proporcionalidad y justicia sancionada por el Legislador Bonaerense</vt:lpstr>
      <vt:lpstr>LEGISLADOR VS. JUECES</vt:lpstr>
      <vt:lpstr>El Art. 1255 CCCN</vt:lpstr>
      <vt:lpstr>Hacia una correcta interpretación… </vt:lpstr>
      <vt:lpstr>LA S.C.B.A. - L 127015 - 27/3/2023</vt:lpstr>
      <vt:lpstr>LA S.C.B.A. - L 127015 - 27/3/2023</vt:lpstr>
      <vt:lpstr>LA S.C.B.A. – “PALLASA”- 6/11/2019</vt:lpstr>
      <vt:lpstr>El sentido unidireccional del “1255”</vt:lpstr>
      <vt:lpstr>Por si quedaba alguna duda… </vt:lpstr>
      <vt:lpstr>Presentación de PowerPoint</vt:lpstr>
      <vt:lpstr>Presentación de PowerPoint</vt:lpstr>
      <vt:lpstr>MARCO GENERAL DEL METODO</vt:lpstr>
      <vt:lpstr>MARCO GENERAL DEL METODO</vt:lpstr>
      <vt:lpstr>MARCO GENERAL DEL METODO</vt:lpstr>
      <vt:lpstr>EL ART. 13 LEY 24432 (1995)</vt:lpstr>
      <vt:lpstr>Presentación de PowerPoint</vt:lpstr>
      <vt:lpstr>MARCOS PARTICULARES</vt:lpstr>
      <vt:lpstr>El respeto al estipendio mínimo reconocido en el Art. 22 ley 14.967, en definitiva a la protección arancelaria allí concebida, no sólo mejor realizará los objetivos de la nueva ley respecto del ejercicio de la abogacía sino que además y fundamentalmente, garantizará que todos los conflictos necesarios de someter a decisión judicial puedan ser de manera efectiva llevados a consideración de un Juez, no obstante su cuantía. Así, y sólo así, podrá realmente afirmarse que el Poder Judicial, en tanto poder del Estado Bonaerense, asegura la tutela judicial, continua y efectiva prescripta en el art. 15 de nuestra constitución provincial.</vt:lpstr>
      <vt:lpstr>Una valoración ínfima de la intervención letrada se volverá absolutamente funcional a consagrar la vigencia de aquella máxima que día a día gana mayor entidad y es que “el análisis económico del caso acaba con  los derechos”, mas aun cuando la retribución del trabajo profesional desplegado en pos de su reconocimiento se volverá imprevisible y sujeta a esa discrecionalidad que tanto preocupó al legislador bonaerense y determino los términos de la nueva L.H.P.</vt:lpstr>
      <vt:lpstr>La equidad aplicada en forma aislada, sin registro del contexto general en el cual se inserta la actuación profesional particular, consagra un inequitativo y desigual acceso a la justicia bonaerense y ello, de ninguna manera, merece ser fomentado ni tolerado. </vt:lpstr>
      <vt:lpstr>Presentación de PowerPoint</vt:lpstr>
      <vt:lpstr>¡GRACIAS!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Daniel German Giuliano</dc:creator>
  <cp:lastModifiedBy>Dani</cp:lastModifiedBy>
  <cp:revision>43</cp:revision>
  <dcterms:modified xsi:type="dcterms:W3CDTF">2023-10-06T10:49:36Z</dcterms:modified>
</cp:coreProperties>
</file>